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11"/>
  </p:notesMasterIdLst>
  <p:handoutMasterIdLst>
    <p:handoutMasterId r:id="rId12"/>
  </p:handoutMasterIdLst>
  <p:sldIdLst>
    <p:sldId id="474" r:id="rId2"/>
    <p:sldId id="475" r:id="rId3"/>
    <p:sldId id="477" r:id="rId4"/>
    <p:sldId id="476" r:id="rId5"/>
    <p:sldId id="478" r:id="rId6"/>
    <p:sldId id="404" r:id="rId7"/>
    <p:sldId id="415" r:id="rId8"/>
    <p:sldId id="473" r:id="rId9"/>
    <p:sldId id="280" r:id="rId1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2">
          <p15:clr>
            <a:srgbClr val="A4A3A4"/>
          </p15:clr>
        </p15:guide>
        <p15:guide id="2" pos="2881">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1E7"/>
    <a:srgbClr val="252627"/>
    <a:srgbClr val="C9CCD6"/>
    <a:srgbClr val="BDBFC9"/>
    <a:srgbClr val="FFFFCC"/>
    <a:srgbClr val="D9E7FF"/>
    <a:srgbClr val="C9DCFF"/>
    <a:srgbClr val="A3C4FF"/>
    <a:srgbClr val="FFCC0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52" autoAdjust="0"/>
    <p:restoredTop sz="96110" autoAdjust="0"/>
  </p:normalViewPr>
  <p:slideViewPr>
    <p:cSldViewPr snapToGrid="0" showGuides="1">
      <p:cViewPr varScale="1">
        <p:scale>
          <a:sx n="119" d="100"/>
          <a:sy n="119" d="100"/>
        </p:scale>
        <p:origin x="-112" y="-12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handoutMaster" Target="handoutMasters/handout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7.png"/></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64" tIns="46582" rIns="93164" bIns="46582"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8/21/18</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64" tIns="46582" rIns="93164" bIns="46582" rtlCol="0" anchor="b"/>
          <a:lstStyle>
            <a:lvl1pPr algn="l">
              <a:defRPr sz="1200"/>
            </a:lvl1pPr>
          </a:lstStyle>
          <a:p>
            <a:r>
              <a:rPr lang="en-US" dirty="0" smtClean="0">
                <a:solidFill>
                  <a:schemeClr val="bg1">
                    <a:lumMod val="65000"/>
                  </a:schemeClr>
                </a:solidFill>
                <a:latin typeface="Tahoma" pitchFamily="34" charset="0"/>
                <a:ea typeface="Tahoma" pitchFamily="34" charset="0"/>
                <a:cs typeface="Tahoma" pitchFamily="34" charset="0"/>
              </a:rPr>
              <a:t>Distribution Statement</a:t>
            </a:r>
            <a:endParaRPr lang="en-US" dirty="0">
              <a:solidFill>
                <a:schemeClr val="bg1">
                  <a:lumMod val="65000"/>
                </a:schemeClr>
              </a:solidFill>
              <a:latin typeface="Tahoma" pitchFamily="34" charset="0"/>
              <a:ea typeface="Tahoma" pitchFamily="34" charset="0"/>
              <a:cs typeface="Tahoma" pitchFamily="34" charset="0"/>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64" tIns="46582" rIns="93164" bIns="46582"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5788"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6.pn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64" tIns="46582" rIns="93164" bIns="46582"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8/21/18</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64" tIns="46582" rIns="93164" bIns="46582"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64" tIns="46582" rIns="93164" bIns="46582"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smtClean="0"/>
              <a:t>Distribution Statement</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4" tIns="46582" rIns="93164" bIns="46582"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8"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1</a:t>
            </a:fld>
            <a:endParaRPr lang="en-US" dirty="0"/>
          </a:p>
        </p:txBody>
      </p:sp>
    </p:spTree>
    <p:extLst>
      <p:ext uri="{BB962C8B-B14F-4D97-AF65-F5344CB8AC3E}">
        <p14:creationId xmlns:p14="http://schemas.microsoft.com/office/powerpoint/2010/main" val="2868068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2</a:t>
            </a:fld>
            <a:endParaRPr lang="en-US" dirty="0"/>
          </a:p>
        </p:txBody>
      </p:sp>
    </p:spTree>
    <p:extLst>
      <p:ext uri="{BB962C8B-B14F-4D97-AF65-F5344CB8AC3E}">
        <p14:creationId xmlns:p14="http://schemas.microsoft.com/office/powerpoint/2010/main" val="675797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1732" lvl="1" indent="-231741" defTabSz="914266">
              <a:defRPr/>
            </a:pPr>
            <a:endParaRPr lang="en-US" sz="1400"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4</a:t>
            </a:fld>
            <a:endParaRPr lang="en-US" dirty="0"/>
          </a:p>
        </p:txBody>
      </p:sp>
    </p:spTree>
    <p:extLst>
      <p:ext uri="{BB962C8B-B14F-4D97-AF65-F5344CB8AC3E}">
        <p14:creationId xmlns:p14="http://schemas.microsoft.com/office/powerpoint/2010/main" val="2374229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5</a:t>
            </a:fld>
            <a:endParaRPr lang="en-US" dirty="0"/>
          </a:p>
        </p:txBody>
      </p:sp>
    </p:spTree>
    <p:extLst>
      <p:ext uri="{BB962C8B-B14F-4D97-AF65-F5344CB8AC3E}">
        <p14:creationId xmlns:p14="http://schemas.microsoft.com/office/powerpoint/2010/main" val="921299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prstClr val="black"/>
              </a:solidFill>
            </a:endParaRPr>
          </a:p>
        </p:txBody>
      </p:sp>
      <p:sp>
        <p:nvSpPr>
          <p:cNvPr id="4" name="Slide Number Placeholder 3"/>
          <p:cNvSpPr>
            <a:spLocks noGrp="1"/>
          </p:cNvSpPr>
          <p:nvPr>
            <p:ph type="sldNum" sz="quarter" idx="10"/>
          </p:nvPr>
        </p:nvSpPr>
        <p:spPr/>
        <p:txBody>
          <a:bodyPr/>
          <a:lstStyle/>
          <a:p>
            <a:fld id="{639B577F-6036-4BCD-9021-A736CBC28733}" type="slidenum">
              <a:rPr lang="en-US" smtClean="0"/>
              <a:pPr/>
              <a:t>6</a:t>
            </a:fld>
            <a:endParaRPr lang="en-US" dirty="0"/>
          </a:p>
        </p:txBody>
      </p:sp>
    </p:spTree>
    <p:extLst>
      <p:ext uri="{BB962C8B-B14F-4D97-AF65-F5344CB8AC3E}">
        <p14:creationId xmlns:p14="http://schemas.microsoft.com/office/powerpoint/2010/main" val="3368865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7</a:t>
            </a:fld>
            <a:endParaRPr lang="en-US" dirty="0"/>
          </a:p>
        </p:txBody>
      </p:sp>
    </p:spTree>
    <p:extLst>
      <p:ext uri="{BB962C8B-B14F-4D97-AF65-F5344CB8AC3E}">
        <p14:creationId xmlns:p14="http://schemas.microsoft.com/office/powerpoint/2010/main" val="2473314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endParaRPr lang="en-US" dirty="0" smtClean="0">
              <a:latin typeface="Tahoma" charset="0"/>
              <a:ea typeface="ＭＳ Ｐゴシック" charset="-128"/>
            </a:endParaRPr>
          </a:p>
        </p:txBody>
      </p:sp>
      <p:sp>
        <p:nvSpPr>
          <p:cNvPr id="43012" name="Date Placeholder 3"/>
          <p:cNvSpPr>
            <a:spLocks noGrp="1"/>
          </p:cNvSpPr>
          <p:nvPr>
            <p:ph type="dt" sz="quarter" idx="1"/>
          </p:nvPr>
        </p:nvSpPr>
        <p:spPr bwMode="auto">
          <a:noFill/>
          <a:ln>
            <a:miter lim="800000"/>
            <a:headEnd/>
            <a:tailEnd/>
          </a:ln>
        </p:spPr>
        <p:txBody>
          <a:bodyPr/>
          <a:lstStyle/>
          <a:p>
            <a:fld id="{C25037D4-657F-4EEF-86C5-E61D69ADA179}" type="datetime1">
              <a:rPr lang="en-US" smtClean="0">
                <a:solidFill>
                  <a:prstClr val="black"/>
                </a:solidFill>
              </a:rPr>
              <a:pPr/>
              <a:t>8/21/18</a:t>
            </a:fld>
            <a:endParaRPr lang="en-US" smtClean="0">
              <a:solidFill>
                <a:prstClr val="black"/>
              </a:solidFill>
            </a:endParaRPr>
          </a:p>
        </p:txBody>
      </p:sp>
      <p:sp>
        <p:nvSpPr>
          <p:cNvPr id="43013" name="Slide Number Placeholder 4"/>
          <p:cNvSpPr>
            <a:spLocks noGrp="1"/>
          </p:cNvSpPr>
          <p:nvPr>
            <p:ph type="sldNum" sz="quarter" idx="5"/>
          </p:nvPr>
        </p:nvSpPr>
        <p:spPr bwMode="auto">
          <a:noFill/>
          <a:ln>
            <a:miter lim="800000"/>
            <a:headEnd/>
            <a:tailEnd/>
          </a:ln>
        </p:spPr>
        <p:txBody>
          <a:bodyPr/>
          <a:lstStyle/>
          <a:p>
            <a:fld id="{EAF64ADE-7F6D-4466-9B2A-DBED353C8C1A}" type="slidenum">
              <a:rPr lang="en-US" smtClean="0">
                <a:solidFill>
                  <a:prstClr val="black"/>
                </a:solidFill>
              </a:rPr>
              <a:pPr/>
              <a:t>9</a:t>
            </a:fld>
            <a:endParaRPr lang="en-US" smtClean="0">
              <a:solidFill>
                <a:prstClr val="black"/>
              </a:solidFill>
            </a:endParaRPr>
          </a:p>
        </p:txBody>
      </p:sp>
    </p:spTree>
    <p:extLst>
      <p:ext uri="{BB962C8B-B14F-4D97-AF65-F5344CB8AC3E}">
        <p14:creationId xmlns:p14="http://schemas.microsoft.com/office/powerpoint/2010/main" val="1522948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smtClean="0"/>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add briefer names</a:t>
            </a:r>
            <a:endParaRPr lang="en-US" dirty="0"/>
          </a:p>
        </p:txBody>
      </p:sp>
      <p:cxnSp>
        <p:nvCxnSpPr>
          <p:cNvPr id="7" name="Straight Connector 6"/>
          <p:cNvCxnSpPr>
            <a:cxnSpLocks noChangeShapeType="1"/>
          </p:cNvCxnSpPr>
          <p:nvPr/>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smtClean="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smtClean="0">
                <a:latin typeface="Tahoma" charset="0"/>
              </a:rPr>
              <a:t>Click to edit Date</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12888" y="5215709"/>
            <a:ext cx="1241441" cy="749220"/>
          </a:xfrm>
          <a:prstGeom prst="rect">
            <a:avLst/>
          </a:prstGeom>
        </p:spPr>
      </p:pic>
      <p:pic>
        <p:nvPicPr>
          <p:cNvPr id="12" name="Picture 11" descr="AFRL Shiel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99993" y="5215709"/>
            <a:ext cx="817226" cy="816186"/>
          </a:xfrm>
          <a:prstGeom prst="rect">
            <a:avLst/>
          </a:prstGeom>
        </p:spPr>
      </p:pic>
    </p:spTree>
    <p:extLst>
      <p:ext uri="{BB962C8B-B14F-4D97-AF65-F5344CB8AC3E}">
        <p14:creationId xmlns:p14="http://schemas.microsoft.com/office/powerpoint/2010/main" val="349861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6" name="Straight Connector 5"/>
          <p:cNvCxnSpPr>
            <a:cxnSpLocks noChangeShapeType="1"/>
          </p:cNvCxnSpPr>
          <p:nvPr/>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425368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6" name="Straight Connector 5"/>
          <p:cNvCxnSpPr>
            <a:cxnSpLocks noChangeShapeType="1"/>
          </p:cNvCxnSpPr>
          <p:nvPr/>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smtClean="0"/>
              <a:t>Click to add subtitle</a:t>
            </a:r>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23411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smtClean="0"/>
              <a:t>CLICK TO EDIT MASTER TITLE STYLE</a:t>
            </a:r>
            <a:endParaRPr lang="en-US" dirty="0"/>
          </a:p>
        </p:txBody>
      </p:sp>
      <p:cxnSp>
        <p:nvCxnSpPr>
          <p:cNvPr id="6" name="Straight Connector 5"/>
          <p:cNvCxnSpPr>
            <a:cxnSpLocks noChangeShapeType="1"/>
          </p:cNvCxnSpPr>
          <p:nvPr/>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smtClean="0"/>
              <a:t>Click to edit Master text styles</a:t>
            </a:r>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9437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10"/>
          <p:cNvSpPr>
            <a:spLocks noGrp="1"/>
          </p:cNvSpPr>
          <p:nvPr>
            <p:ph sz="quarter" idx="13"/>
          </p:nvPr>
        </p:nvSpPr>
        <p:spPr>
          <a:xfrm>
            <a:off x="419100" y="1143000"/>
            <a:ext cx="8305800" cy="5334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7" name="Straight Connector 6"/>
          <p:cNvCxnSpPr>
            <a:cxnSpLocks noChangeShapeType="1"/>
          </p:cNvCxnSpPr>
          <p:nvPr/>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pic>
        <p:nvPicPr>
          <p:cNvPr id="8" name="Picture 7" descr="AFRL Shiel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21865" y="134949"/>
            <a:ext cx="644183" cy="643363"/>
          </a:xfrm>
          <a:prstGeom prst="rect">
            <a:avLst/>
          </a:prstGeom>
        </p:spPr>
      </p:pic>
    </p:spTree>
    <p:extLst>
      <p:ext uri="{BB962C8B-B14F-4D97-AF65-F5344CB8AC3E}">
        <p14:creationId xmlns:p14="http://schemas.microsoft.com/office/powerpoint/2010/main" val="387190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pic>
        <p:nvPicPr>
          <p:cNvPr id="9" name="Picture 8" descr="AFRL Shiel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21865" y="134949"/>
            <a:ext cx="644183" cy="643363"/>
          </a:xfrm>
          <a:prstGeom prst="rect">
            <a:avLst/>
          </a:prstGeom>
        </p:spPr>
      </p:pic>
    </p:spTree>
    <p:extLst>
      <p:ext uri="{BB962C8B-B14F-4D97-AF65-F5344CB8AC3E}">
        <p14:creationId xmlns:p14="http://schemas.microsoft.com/office/powerpoint/2010/main" val="131146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a:cxnSpLocks noChangeShapeType="1"/>
          </p:cNvCxnSpPr>
          <p:nvPr/>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9328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a:cxnSpLocks noChangeShapeType="1"/>
          </p:cNvCxnSpPr>
          <p:nvPr/>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91495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9" name="Straight Connector 8"/>
          <p:cNvCxnSpPr>
            <a:cxnSpLocks noChangeShapeType="1"/>
          </p:cNvCxnSpPr>
          <p:nvPr/>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65018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a:cxnSpLocks noChangeShapeType="1"/>
          </p:cNvCxnSpPr>
          <p:nvPr/>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95949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3" name="Straight Connector 12"/>
          <p:cNvCxnSpPr>
            <a:cxnSpLocks noChangeShapeType="1"/>
          </p:cNvCxnSpPr>
          <p:nvPr/>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66688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smtClean="0"/>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smtClean="0"/>
              <a:t>Click to edit Master text styles</a:t>
            </a:r>
          </a:p>
          <a:p>
            <a:pPr lvl="1"/>
            <a:r>
              <a:rPr lang="en-US" smtClean="0"/>
              <a:t>Second level</a:t>
            </a:r>
          </a:p>
        </p:txBody>
      </p:sp>
      <p:cxnSp>
        <p:nvCxnSpPr>
          <p:cNvPr id="9" name="Straight Connector 8"/>
          <p:cNvCxnSpPr>
            <a:cxnSpLocks noChangeShapeType="1"/>
          </p:cNvCxnSpPr>
          <p:nvPr/>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9965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p:nvSpPr>
        <p:spPr>
          <a:xfrm>
            <a:off x="3729431" y="3525877"/>
            <a:ext cx="1716111" cy="369332"/>
          </a:xfrm>
          <a:prstGeom prst="rect">
            <a:avLst/>
          </a:prstGeom>
          <a:noFill/>
        </p:spPr>
        <p:txBody>
          <a:bodyPr wrap="none" rtlCol="0">
            <a:spAutoFit/>
          </a:bodyPr>
          <a:lstStyle/>
          <a:p>
            <a:pPr lvl="0"/>
            <a:r>
              <a:rPr lang="en-US" dirty="0" smtClean="0">
                <a:latin typeface="Tahoma" pitchFamily="34" charset="0"/>
                <a:ea typeface="Tahoma" pitchFamily="34" charset="0"/>
                <a:cs typeface="Tahoma" pitchFamily="34" charset="0"/>
              </a:rPr>
              <a:t>www.darpa.mil</a:t>
            </a:r>
            <a:endParaRPr lang="en-US" dirty="0">
              <a:latin typeface="Tahoma" pitchFamily="34" charset="0"/>
              <a:ea typeface="Tahoma" pitchFamily="34" charset="0"/>
              <a:cs typeface="Tahoma" pitchFamily="34" charset="0"/>
            </a:endParaRP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43128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676400" y="5410200"/>
            <a:ext cx="1066800" cy="261610"/>
          </a:xfrm>
          <a:prstGeom prst="rect">
            <a:avLst/>
          </a:prstGeom>
          <a:noFill/>
        </p:spPr>
        <p:txBody>
          <a:bodyPr wrap="square" rtlCol="0">
            <a:spAutoFit/>
          </a:bodyPr>
          <a:lstStyle/>
          <a:p>
            <a:pPr algn="ctr"/>
            <a:r>
              <a:rPr lang="en-US" sz="1100" b="1" dirty="0" smtClean="0">
                <a:latin typeface="Tahoma" pitchFamily="34" charset="0"/>
                <a:ea typeface="Tahoma" pitchFamily="34" charset="0"/>
                <a:cs typeface="Tahoma" pitchFamily="34" charset="0"/>
              </a:rPr>
              <a:t>Concept</a:t>
            </a:r>
            <a:endParaRPr lang="en-US" sz="1100" b="1" dirty="0">
              <a:latin typeface="Tahoma" pitchFamily="34" charset="0"/>
              <a:ea typeface="Tahoma" pitchFamily="34" charset="0"/>
              <a:cs typeface="Tahoma" pitchFamily="34" charset="0"/>
            </a:endParaRPr>
          </a:p>
        </p:txBody>
      </p:sp>
      <p:sp>
        <p:nvSpPr>
          <p:cNvPr id="9" name="TextBox 8"/>
          <p:cNvSpPr txBox="1"/>
          <p:nvPr/>
        </p:nvSpPr>
        <p:spPr>
          <a:xfrm>
            <a:off x="4038600" y="5422272"/>
            <a:ext cx="1066800" cy="261610"/>
          </a:xfrm>
          <a:prstGeom prst="rect">
            <a:avLst/>
          </a:prstGeom>
          <a:noFill/>
        </p:spPr>
        <p:txBody>
          <a:bodyPr wrap="square" rtlCol="0">
            <a:spAutoFit/>
          </a:bodyPr>
          <a:lstStyle/>
          <a:p>
            <a:pPr algn="ctr"/>
            <a:r>
              <a:rPr lang="en-US" sz="1100" b="1" dirty="0" smtClean="0">
                <a:latin typeface="Tahoma" pitchFamily="34" charset="0"/>
                <a:ea typeface="Tahoma" pitchFamily="34" charset="0"/>
                <a:cs typeface="Tahoma" pitchFamily="34" charset="0"/>
              </a:rPr>
              <a:t>Prototype</a:t>
            </a:r>
            <a:endParaRPr lang="en-US" sz="1100" b="1" dirty="0">
              <a:latin typeface="Tahoma" pitchFamily="34" charset="0"/>
              <a:ea typeface="Tahoma" pitchFamily="34" charset="0"/>
              <a:cs typeface="Tahoma" pitchFamily="34" charset="0"/>
            </a:endParaRPr>
          </a:p>
        </p:txBody>
      </p:sp>
      <p:sp>
        <p:nvSpPr>
          <p:cNvPr id="10" name="TextBox 9"/>
          <p:cNvSpPr txBox="1"/>
          <p:nvPr/>
        </p:nvSpPr>
        <p:spPr>
          <a:xfrm>
            <a:off x="6286500" y="5347157"/>
            <a:ext cx="1295400" cy="430887"/>
          </a:xfrm>
          <a:prstGeom prst="rect">
            <a:avLst/>
          </a:prstGeom>
          <a:noFill/>
        </p:spPr>
        <p:txBody>
          <a:bodyPr wrap="square" rtlCol="0">
            <a:spAutoFit/>
          </a:bodyPr>
          <a:lstStyle/>
          <a:p>
            <a:pPr algn="ctr"/>
            <a:r>
              <a:rPr lang="en-US" sz="1100" b="1" dirty="0" smtClean="0">
                <a:latin typeface="Tahoma" pitchFamily="34" charset="0"/>
                <a:ea typeface="Tahoma" pitchFamily="34" charset="0"/>
                <a:cs typeface="Tahoma" pitchFamily="34" charset="0"/>
              </a:rPr>
              <a:t>Field Demonstration</a:t>
            </a:r>
            <a:endParaRPr lang="en-US" sz="1100" b="1" dirty="0">
              <a:latin typeface="Tahoma" pitchFamily="34" charset="0"/>
              <a:ea typeface="Tahoma" pitchFamily="34" charset="0"/>
              <a:cs typeface="Tahoma" pitchFamily="34" charset="0"/>
            </a:endParaRPr>
          </a:p>
        </p:txBody>
      </p:sp>
      <p:sp>
        <p:nvSpPr>
          <p:cNvPr id="11" name="TextBox 10"/>
          <p:cNvSpPr txBox="1"/>
          <p:nvPr/>
        </p:nvSpPr>
        <p:spPr>
          <a:xfrm>
            <a:off x="381000" y="1232807"/>
            <a:ext cx="8382000" cy="3785652"/>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Staffer: Names and locations of performers. </a:t>
            </a: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Internal DARPA: Issues/challenges and a spend plan status.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Formatting for both the internal DARPA and staffer quads: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Font: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Tahoma</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Color: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Font color = black</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Sizes: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Font size is set at 12 pt., decreasing to 11 pt. and 9 pt. for sub-bullets.  (Recognizing that some programs will have more information needed on the quad charts than others, text size may be reduced but, for ease of </a:t>
            </a:r>
            <a:b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b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reading, should never be smaller than 9 pt.)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Font style: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Avoid the use of bold unless needed</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Bullets and sub-bullets: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Solid dots</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Status Boxes: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p:txBody>
      </p:sp>
      <p:cxnSp>
        <p:nvCxnSpPr>
          <p:cNvPr id="13" name="Straight Connector 12"/>
          <p:cNvCxnSpPr>
            <a:cxnSpLocks noChangeShapeType="1"/>
          </p:cNvCxnSpPr>
          <p:nvPr/>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024753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Concept_Program_Status_and_Performers">
    <p:spTree>
      <p:nvGrpSpPr>
        <p:cNvPr id="1" name=""/>
        <p:cNvGrpSpPr/>
        <p:nvPr/>
      </p:nvGrpSpPr>
      <p:grpSpPr>
        <a:xfrm>
          <a:off x="0" y="0"/>
          <a:ext cx="0" cy="0"/>
          <a:chOff x="0" y="0"/>
          <a:chExt cx="0" cy="0"/>
        </a:xfrm>
      </p:grpSpPr>
      <p:sp>
        <p:nvSpPr>
          <p:cNvPr id="10" name="TextBox 9"/>
          <p:cNvSpPr txBox="1"/>
          <p:nvPr/>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11" name="TextBox 10"/>
          <p:cNvSpPr txBox="1"/>
          <p:nvPr/>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12" name="TextBox 11"/>
          <p:cNvSpPr txBox="1"/>
          <p:nvPr/>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14" name="TextBox 13"/>
          <p:cNvSpPr txBox="1"/>
          <p:nvPr/>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15" name="TextBox 14"/>
          <p:cNvSpPr txBox="1"/>
          <p:nvPr/>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sp>
        <p:nvSpPr>
          <p:cNvPr id="16" name="TextBox 15"/>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17" name="TextBox 16"/>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18" name="TextBox 17"/>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sp>
        <p:nvSpPr>
          <p:cNvPr id="26" name="Title 1"/>
          <p:cNvSpPr>
            <a:spLocks noGrp="1"/>
          </p:cNvSpPr>
          <p:nvPr>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cxnSp>
        <p:nvCxnSpPr>
          <p:cNvPr id="42" name="Straight Connector 41"/>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smtClean="0">
                <a:latin typeface="Tahoma" pitchFamily="34" charset="0"/>
                <a:ea typeface="Tahoma" pitchFamily="34" charset="0"/>
                <a:cs typeface="Tahoma" pitchFamily="34" charset="0"/>
              </a:rPr>
              <a:t>PERFORMER:	</a:t>
            </a:r>
            <a:endParaRPr lang="en-US" sz="1000" baseline="0" dirty="0">
              <a:latin typeface="Tahoma" pitchFamily="34" charset="0"/>
              <a:ea typeface="Tahoma" pitchFamily="34" charset="0"/>
              <a:cs typeface="Tahoma" pitchFamily="34" charset="0"/>
            </a:endParaRPr>
          </a:p>
        </p:txBody>
      </p:sp>
      <p:sp>
        <p:nvSpPr>
          <p:cNvPr id="39" name="TextBox 38"/>
          <p:cNvSpPr txBox="1"/>
          <p:nvPr/>
        </p:nvSpPr>
        <p:spPr>
          <a:xfrm>
            <a:off x="6141092" y="3843864"/>
            <a:ext cx="1614788"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PERFORMERS</a:t>
            </a:r>
            <a:endParaRPr lang="en-US" sz="1200" b="1" dirty="0">
              <a:latin typeface="Tahoma" pitchFamily="34" charset="0"/>
              <a:ea typeface="Tahoma" pitchFamily="34" charset="0"/>
              <a:cs typeface="Tahoma" pitchFamily="34" charset="0"/>
            </a:endParaRPr>
          </a:p>
        </p:txBody>
      </p:sp>
      <p:sp>
        <p:nvSpPr>
          <p:cNvPr id="8" name="Rectangle 7"/>
          <p:cNvSpPr/>
          <p:nvPr/>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smtClean="0">
                <a:ln>
                  <a:noFill/>
                </a:ln>
                <a:solidFill>
                  <a:prstClr val="white"/>
                </a:solidFill>
                <a:effectLst/>
                <a:uLnTx/>
                <a:uFillTx/>
                <a:latin typeface="Tahoma" pitchFamily="34" charset="0"/>
                <a:ea typeface="Tahoma" pitchFamily="34" charset="0"/>
                <a:cs typeface="Tahoma" pitchFamily="34" charset="0"/>
              </a:rPr>
              <a:t>LOCATION:</a:t>
            </a:r>
            <a:endPar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endParaRPr>
          </a:p>
        </p:txBody>
      </p:sp>
      <p:cxnSp>
        <p:nvCxnSpPr>
          <p:cNvPr id="41" name="Straight Connector 40"/>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51085516"/>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_Concept_Program_Status_and_Performers">
    <p:spTree>
      <p:nvGrpSpPr>
        <p:cNvPr id="1" name=""/>
        <p:cNvGrpSpPr/>
        <p:nvPr/>
      </p:nvGrpSpPr>
      <p:grpSpPr>
        <a:xfrm>
          <a:off x="0" y="0"/>
          <a:ext cx="0" cy="0"/>
          <a:chOff x="0" y="0"/>
          <a:chExt cx="0" cy="0"/>
        </a:xfrm>
      </p:grpSpPr>
      <p:sp>
        <p:nvSpPr>
          <p:cNvPr id="10" name="TextBox 9"/>
          <p:cNvSpPr txBox="1"/>
          <p:nvPr/>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11" name="TextBox 10"/>
          <p:cNvSpPr txBox="1"/>
          <p:nvPr/>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12" name="TextBox 11"/>
          <p:cNvSpPr txBox="1"/>
          <p:nvPr/>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13" name="TextBox 12"/>
          <p:cNvSpPr txBox="1"/>
          <p:nvPr/>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14" name="TextBox 13"/>
          <p:cNvSpPr txBox="1"/>
          <p:nvPr/>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15" name="TextBox 14"/>
          <p:cNvSpPr txBox="1"/>
          <p:nvPr/>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45" name="TextBox 44"/>
          <p:cNvSpPr txBox="1"/>
          <p:nvPr/>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46" name="Text Placeholder 39"/>
          <p:cNvSpPr>
            <a:spLocks noGrp="1"/>
          </p:cNvSpPr>
          <p:nvPr>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48" name="Text Placeholder 39"/>
          <p:cNvSpPr>
            <a:spLocks noGrp="1"/>
          </p:cNvSpPr>
          <p:nvPr>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17" name="TextBox 16"/>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18" name="TextBox 17"/>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sp>
        <p:nvSpPr>
          <p:cNvPr id="26" name="Title 1"/>
          <p:cNvSpPr>
            <a:spLocks noGrp="1"/>
          </p:cNvSpPr>
          <p:nvPr>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cxnSp>
        <p:nvCxnSpPr>
          <p:cNvPr id="42" name="Straight Connector 41"/>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smtClean="0">
                <a:latin typeface="Tahoma" pitchFamily="34" charset="0"/>
                <a:ea typeface="Tahoma" pitchFamily="34" charset="0"/>
                <a:cs typeface="Tahoma" pitchFamily="34" charset="0"/>
              </a:rPr>
              <a:t>PERFORMER:	</a:t>
            </a:r>
            <a:endParaRPr lang="en-US" sz="1000" baseline="0" dirty="0">
              <a:latin typeface="Tahoma" pitchFamily="34" charset="0"/>
              <a:ea typeface="Tahoma" pitchFamily="34" charset="0"/>
              <a:cs typeface="Tahoma" pitchFamily="34" charset="0"/>
            </a:endParaRPr>
          </a:p>
        </p:txBody>
      </p:sp>
      <p:sp>
        <p:nvSpPr>
          <p:cNvPr id="39" name="TextBox 38"/>
          <p:cNvSpPr txBox="1"/>
          <p:nvPr/>
        </p:nvSpPr>
        <p:spPr>
          <a:xfrm>
            <a:off x="6141092" y="3843864"/>
            <a:ext cx="1614788"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PERFORMERS</a:t>
            </a:r>
            <a:endParaRPr lang="en-US" sz="1200" b="1" dirty="0">
              <a:latin typeface="Tahoma" pitchFamily="34" charset="0"/>
              <a:ea typeface="Tahoma" pitchFamily="34" charset="0"/>
              <a:cs typeface="Tahoma" pitchFamily="34" charset="0"/>
            </a:endParaRPr>
          </a:p>
        </p:txBody>
      </p:sp>
      <p:sp>
        <p:nvSpPr>
          <p:cNvPr id="8" name="Rectangle 7"/>
          <p:cNvSpPr/>
          <p:nvPr/>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smtClean="0">
                <a:ln>
                  <a:noFill/>
                </a:ln>
                <a:solidFill>
                  <a:prstClr val="white"/>
                </a:solidFill>
                <a:effectLst/>
                <a:uLnTx/>
                <a:uFillTx/>
                <a:latin typeface="Tahoma" pitchFamily="34" charset="0"/>
                <a:ea typeface="Tahoma" pitchFamily="34" charset="0"/>
                <a:cs typeface="Tahoma" pitchFamily="34" charset="0"/>
              </a:rPr>
              <a:t>LOCATION:</a:t>
            </a:r>
            <a:endPar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endParaRPr>
          </a:p>
        </p:txBody>
      </p:sp>
      <p:cxnSp>
        <p:nvCxnSpPr>
          <p:cNvPr id="41" name="Straight Connector 40"/>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50463725"/>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4_Concept_Program_Status_and_Performers">
    <p:spTree>
      <p:nvGrpSpPr>
        <p:cNvPr id="1" name=""/>
        <p:cNvGrpSpPr/>
        <p:nvPr/>
      </p:nvGrpSpPr>
      <p:grpSpPr>
        <a:xfrm>
          <a:off x="0" y="0"/>
          <a:ext cx="0" cy="0"/>
          <a:chOff x="0" y="0"/>
          <a:chExt cx="0" cy="0"/>
        </a:xfrm>
      </p:grpSpPr>
      <p:sp>
        <p:nvSpPr>
          <p:cNvPr id="10" name="TextBox 9"/>
          <p:cNvSpPr txBox="1"/>
          <p:nvPr/>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11" name="TextBox 10"/>
          <p:cNvSpPr txBox="1"/>
          <p:nvPr/>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12" name="TextBox 11"/>
          <p:cNvSpPr txBox="1"/>
          <p:nvPr/>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13" name="TextBox 12"/>
          <p:cNvSpPr txBox="1"/>
          <p:nvPr/>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14" name="TextBox 13"/>
          <p:cNvSpPr txBox="1"/>
          <p:nvPr/>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15" name="TextBox 14"/>
          <p:cNvSpPr txBox="1"/>
          <p:nvPr/>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45" name="TextBox 44"/>
          <p:cNvSpPr txBox="1"/>
          <p:nvPr/>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46"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48"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17" name="TextBox 16"/>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18" name="TextBox 17"/>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sp>
        <p:nvSpPr>
          <p:cNvPr id="26" name="Title 1"/>
          <p:cNvSpPr>
            <a:spLocks noGrp="1"/>
          </p:cNvSpPr>
          <p:nvPr>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cxnSp>
        <p:nvCxnSpPr>
          <p:cNvPr id="42" name="Straight Connector 41"/>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smtClean="0">
                <a:latin typeface="Tahoma" pitchFamily="34" charset="0"/>
                <a:ea typeface="Tahoma" pitchFamily="34" charset="0"/>
                <a:cs typeface="Tahoma" pitchFamily="34" charset="0"/>
              </a:rPr>
              <a:t>PERFORMER:	</a:t>
            </a:r>
            <a:endParaRPr lang="en-US" sz="1000" baseline="0" dirty="0">
              <a:latin typeface="Tahoma" pitchFamily="34" charset="0"/>
              <a:ea typeface="Tahoma" pitchFamily="34" charset="0"/>
              <a:cs typeface="Tahoma" pitchFamily="34" charset="0"/>
            </a:endParaRPr>
          </a:p>
        </p:txBody>
      </p:sp>
      <p:sp>
        <p:nvSpPr>
          <p:cNvPr id="39" name="TextBox 38"/>
          <p:cNvSpPr txBox="1"/>
          <p:nvPr/>
        </p:nvSpPr>
        <p:spPr>
          <a:xfrm>
            <a:off x="6141092" y="3843864"/>
            <a:ext cx="1614788"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PERFORMERS</a:t>
            </a:r>
            <a:endParaRPr lang="en-US" sz="1200" b="1" dirty="0">
              <a:latin typeface="Tahoma" pitchFamily="34" charset="0"/>
              <a:ea typeface="Tahoma" pitchFamily="34" charset="0"/>
              <a:cs typeface="Tahoma" pitchFamily="34" charset="0"/>
            </a:endParaRPr>
          </a:p>
        </p:txBody>
      </p:sp>
      <p:sp>
        <p:nvSpPr>
          <p:cNvPr id="8" name="Rectangle 7"/>
          <p:cNvSpPr/>
          <p:nvPr/>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smtClean="0">
                <a:ln>
                  <a:noFill/>
                </a:ln>
                <a:solidFill>
                  <a:prstClr val="white"/>
                </a:solidFill>
                <a:effectLst/>
                <a:uLnTx/>
                <a:uFillTx/>
                <a:latin typeface="Tahoma" pitchFamily="34" charset="0"/>
                <a:ea typeface="Tahoma" pitchFamily="34" charset="0"/>
                <a:cs typeface="Tahoma" pitchFamily="34" charset="0"/>
              </a:rPr>
              <a:t>LOCATION:</a:t>
            </a:r>
            <a:endPar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endParaRPr>
          </a:p>
        </p:txBody>
      </p:sp>
      <p:sp>
        <p:nvSpPr>
          <p:cNvPr id="49" name="Text Placeholder 39"/>
          <p:cNvSpPr>
            <a:spLocks noGrp="1"/>
          </p:cNvSpPr>
          <p:nvPr>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0" name="Text Placeholder 39"/>
          <p:cNvSpPr>
            <a:spLocks noGrp="1"/>
          </p:cNvSpPr>
          <p:nvPr>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1" name="Text Placeholder 39"/>
          <p:cNvSpPr>
            <a:spLocks noGrp="1"/>
          </p:cNvSpPr>
          <p:nvPr>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2" name="Text Placeholder 39"/>
          <p:cNvSpPr>
            <a:spLocks noGrp="1"/>
          </p:cNvSpPr>
          <p:nvPr>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41" name="Straight Connector 40"/>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06146082"/>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
        <p:nvSpPr>
          <p:cNvPr id="30" name="Rectangle 29"/>
          <p:cNvSpPr/>
          <p:nvPr/>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8041822" y="197126"/>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Concept</a:t>
            </a:r>
            <a:endParaRPr lang="en-US" sz="1100" b="0" dirty="0">
              <a:latin typeface="Tahoma" pitchFamily="34" charset="0"/>
              <a:ea typeface="Tahoma" pitchFamily="34" charset="0"/>
              <a:cs typeface="Tahoma" pitchFamily="34" charset="0"/>
            </a:endParaRPr>
          </a:p>
        </p:txBody>
      </p:sp>
      <p:pic>
        <p:nvPicPr>
          <p:cNvPr id="33" name="Picture 3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35" name="TextBox 34"/>
          <p:cNvSpPr txBox="1"/>
          <p:nvPr/>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37" name="TextBox 36"/>
          <p:cNvSpPr txBox="1"/>
          <p:nvPr/>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38" name="TextBox 37"/>
          <p:cNvSpPr txBox="1"/>
          <p:nvPr/>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5" name="TextBox 44"/>
          <p:cNvSpPr txBox="1"/>
          <p:nvPr/>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46" name="TextBox 45"/>
          <p:cNvSpPr txBox="1"/>
          <p:nvPr/>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47" name="TextBox 46"/>
          <p:cNvSpPr txBox="1"/>
          <p:nvPr/>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sp>
        <p:nvSpPr>
          <p:cNvPr id="48" name="TextBox 47"/>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9" name="TextBox 48"/>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50" name="TextBox 49"/>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2" name="Straight Connector 51"/>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51" name="Straight Connector 50"/>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59940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8041822" y="197128"/>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Prototype</a:t>
            </a:r>
            <a:endParaRPr lang="en-US" sz="1100" b="0" dirty="0">
              <a:latin typeface="Tahoma" pitchFamily="34" charset="0"/>
              <a:ea typeface="Tahoma" pitchFamily="34" charset="0"/>
              <a:cs typeface="Tahoma" pitchFamily="34" charset="0"/>
            </a:endParaRPr>
          </a:p>
        </p:txBody>
      </p:sp>
      <p:pic>
        <p:nvPicPr>
          <p:cNvPr id="33" name="Picture 3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35" name="TextBox 34"/>
          <p:cNvSpPr txBox="1"/>
          <p:nvPr/>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37" name="TextBox 36"/>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38" name="TextBox 37"/>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39" name="TextBox 38"/>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1" name="Straight Connector 40"/>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7" name="TextBox 46"/>
          <p:cNvSpPr txBox="1"/>
          <p:nvPr/>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48" name="TextBox 47"/>
          <p:cNvSpPr txBox="1"/>
          <p:nvPr/>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49" name="TextBox 48"/>
          <p:cNvSpPr txBox="1"/>
          <p:nvPr/>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6" name="TextBox 55"/>
          <p:cNvSpPr txBox="1"/>
          <p:nvPr/>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57" name="TextBox 56"/>
          <p:cNvSpPr txBox="1"/>
          <p:nvPr/>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58" name="TextBox 57"/>
          <p:cNvSpPr txBox="1"/>
          <p:nvPr/>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cxnSp>
        <p:nvCxnSpPr>
          <p:cNvPr id="59" name="Straight Connector 58"/>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825947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7968346" y="123651"/>
            <a:ext cx="1102180" cy="415498"/>
          </a:xfrm>
          <a:prstGeom prst="rect">
            <a:avLst/>
          </a:prstGeom>
          <a:noFill/>
        </p:spPr>
        <p:txBody>
          <a:bodyPr wrap="square" rtlCol="0">
            <a:spAutoFit/>
          </a:bodyPr>
          <a:lstStyle/>
          <a:p>
            <a:pPr algn="ctr"/>
            <a:r>
              <a:rPr lang="en-US" sz="1050" b="0" dirty="0" smtClean="0">
                <a:latin typeface="Tahoma" pitchFamily="34" charset="0"/>
                <a:ea typeface="Tahoma" pitchFamily="34" charset="0"/>
                <a:cs typeface="Tahoma" pitchFamily="34" charset="0"/>
              </a:rPr>
              <a:t>Field</a:t>
            </a:r>
          </a:p>
          <a:p>
            <a:pPr algn="ctr"/>
            <a:r>
              <a:rPr lang="en-US" sz="1050" b="0" dirty="0" smtClean="0">
                <a:latin typeface="Tahoma" pitchFamily="34" charset="0"/>
                <a:ea typeface="Tahoma" pitchFamily="34" charset="0"/>
                <a:cs typeface="Tahoma" pitchFamily="34" charset="0"/>
              </a:rPr>
              <a:t>Demonstration</a:t>
            </a:r>
            <a:endParaRPr lang="en-US" sz="1050" b="0" dirty="0">
              <a:latin typeface="Tahoma" pitchFamily="34" charset="0"/>
              <a:ea typeface="Tahoma" pitchFamily="34" charset="0"/>
              <a:cs typeface="Tahoma" pitchFamily="34" charset="0"/>
            </a:endParaRPr>
          </a:p>
        </p:txBody>
      </p:sp>
      <p:pic>
        <p:nvPicPr>
          <p:cNvPr id="33" name="Picture 3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35" name="TextBox 34"/>
          <p:cNvSpPr txBox="1"/>
          <p:nvPr/>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37" name="TextBox 36"/>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38" name="TextBox 37"/>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39" name="TextBox 38"/>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1" name="Straight Connector 40"/>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7" name="TextBox 46"/>
          <p:cNvSpPr txBox="1"/>
          <p:nvPr/>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48" name="TextBox 47"/>
          <p:cNvSpPr txBox="1"/>
          <p:nvPr/>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49" name="TextBox 48"/>
          <p:cNvSpPr txBox="1"/>
          <p:nvPr/>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6" name="TextBox 55"/>
          <p:cNvSpPr txBox="1"/>
          <p:nvPr/>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57" name="TextBox 56"/>
          <p:cNvSpPr txBox="1"/>
          <p:nvPr/>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58" name="TextBox 57"/>
          <p:cNvSpPr txBox="1"/>
          <p:nvPr/>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cxnSp>
        <p:nvCxnSpPr>
          <p:cNvPr id="59" name="Straight Connector 58"/>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76145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041822" y="197126"/>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Concept</a:t>
            </a:r>
            <a:endParaRPr lang="en-US" sz="1100" b="0" dirty="0">
              <a:latin typeface="Tahoma" pitchFamily="34" charset="0"/>
              <a:ea typeface="Tahoma" pitchFamily="34" charset="0"/>
              <a:cs typeface="Tahoma" pitchFamily="34" charset="0"/>
            </a:endParaRPr>
          </a:p>
        </p:txBody>
      </p:sp>
      <p:pic>
        <p:nvPicPr>
          <p:cNvPr id="39" name="Picture 3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41" name="TextBox 40"/>
          <p:cNvSpPr txBox="1"/>
          <p:nvPr/>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3" name="TextBox 42"/>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4" name="TextBox 43"/>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5" name="TextBox 44"/>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7" name="Straight Connector 46"/>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54" name="TextBox 53"/>
          <p:cNvSpPr txBox="1"/>
          <p:nvPr/>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55" name="TextBox 54"/>
          <p:cNvSpPr txBox="1"/>
          <p:nvPr/>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66" name="TextBox 65"/>
          <p:cNvSpPr txBox="1"/>
          <p:nvPr/>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67" name="TextBox 66"/>
          <p:cNvSpPr txBox="1"/>
          <p:nvPr/>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68" name="TextBox 67"/>
          <p:cNvSpPr txBox="1"/>
          <p:nvPr/>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4189544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041822" y="197128"/>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Prototype</a:t>
            </a:r>
            <a:endParaRPr lang="en-US" sz="1100" b="0" dirty="0">
              <a:latin typeface="Tahoma" pitchFamily="34" charset="0"/>
              <a:ea typeface="Tahoma" pitchFamily="34" charset="0"/>
              <a:cs typeface="Tahoma" pitchFamily="34" charset="0"/>
            </a:endParaRPr>
          </a:p>
        </p:txBody>
      </p:sp>
      <p:pic>
        <p:nvPicPr>
          <p:cNvPr id="39" name="Picture 3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41" name="TextBox 40"/>
          <p:cNvSpPr txBox="1"/>
          <p:nvPr/>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3" name="TextBox 42"/>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4" name="TextBox 43"/>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5" name="TextBox 44"/>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7" name="Straight Connector 46"/>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54" name="TextBox 53"/>
          <p:cNvSpPr txBox="1"/>
          <p:nvPr/>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55" name="TextBox 54"/>
          <p:cNvSpPr txBox="1"/>
          <p:nvPr/>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66" name="TextBox 65"/>
          <p:cNvSpPr txBox="1"/>
          <p:nvPr/>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67" name="TextBox 66"/>
          <p:cNvSpPr txBox="1"/>
          <p:nvPr/>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68" name="TextBox 67"/>
          <p:cNvSpPr txBox="1"/>
          <p:nvPr/>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3913581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7968346" y="123651"/>
            <a:ext cx="1102180" cy="415498"/>
          </a:xfrm>
          <a:prstGeom prst="rect">
            <a:avLst/>
          </a:prstGeom>
          <a:noFill/>
        </p:spPr>
        <p:txBody>
          <a:bodyPr wrap="square" rtlCol="0">
            <a:spAutoFit/>
          </a:bodyPr>
          <a:lstStyle/>
          <a:p>
            <a:pPr algn="ctr"/>
            <a:r>
              <a:rPr lang="en-US" sz="1050" b="0" dirty="0" smtClean="0">
                <a:latin typeface="Tahoma" pitchFamily="34" charset="0"/>
                <a:ea typeface="Tahoma" pitchFamily="34" charset="0"/>
                <a:cs typeface="Tahoma" pitchFamily="34" charset="0"/>
              </a:rPr>
              <a:t>Field</a:t>
            </a:r>
          </a:p>
          <a:p>
            <a:pPr algn="ctr"/>
            <a:r>
              <a:rPr lang="en-US" sz="1050" b="0" dirty="0" smtClean="0">
                <a:latin typeface="Tahoma" pitchFamily="34" charset="0"/>
                <a:ea typeface="Tahoma" pitchFamily="34" charset="0"/>
                <a:cs typeface="Tahoma" pitchFamily="34" charset="0"/>
              </a:rPr>
              <a:t>Demonstration</a:t>
            </a:r>
            <a:endParaRPr lang="en-US" sz="1050" b="0" dirty="0">
              <a:latin typeface="Tahoma" pitchFamily="34" charset="0"/>
              <a:ea typeface="Tahoma" pitchFamily="34" charset="0"/>
              <a:cs typeface="Tahoma" pitchFamily="34" charset="0"/>
            </a:endParaRPr>
          </a:p>
        </p:txBody>
      </p:sp>
      <p:pic>
        <p:nvPicPr>
          <p:cNvPr id="39" name="Picture 3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41" name="TextBox 40"/>
          <p:cNvSpPr txBox="1"/>
          <p:nvPr/>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3" name="TextBox 42"/>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4" name="TextBox 43"/>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5" name="TextBox 44"/>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7" name="Straight Connector 46"/>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54" name="TextBox 53"/>
          <p:cNvSpPr txBox="1"/>
          <p:nvPr/>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55" name="TextBox 54"/>
          <p:cNvSpPr txBox="1"/>
          <p:nvPr/>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66" name="TextBox 65"/>
          <p:cNvSpPr txBox="1"/>
          <p:nvPr/>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67" name="TextBox 66"/>
          <p:cNvSpPr txBox="1"/>
          <p:nvPr/>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68" name="TextBox 67"/>
          <p:cNvSpPr txBox="1"/>
          <p:nvPr/>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944715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8041822" y="197126"/>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Concept</a:t>
            </a:r>
            <a:endParaRPr lang="en-US" sz="1100" b="0" dirty="0">
              <a:latin typeface="Tahoma" pitchFamily="34" charset="0"/>
              <a:ea typeface="Tahoma" pitchFamily="34" charset="0"/>
              <a:cs typeface="Tahoma" pitchFamily="34" charset="0"/>
            </a:endParaRPr>
          </a:p>
        </p:txBody>
      </p:sp>
      <p:pic>
        <p:nvPicPr>
          <p:cNvPr id="43" name="Picture 4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45" name="TextBox 44"/>
          <p:cNvSpPr txBox="1"/>
          <p:nvPr/>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7" name="TextBox 46"/>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8" name="TextBox 47"/>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9" name="TextBox 48"/>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1" name="Straight Connector 50"/>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58" name="TextBox 57"/>
          <p:cNvSpPr txBox="1"/>
          <p:nvPr/>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59" name="TextBox 58"/>
          <p:cNvSpPr txBox="1"/>
          <p:nvPr/>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70" name="TextBox 69"/>
          <p:cNvSpPr txBox="1"/>
          <p:nvPr/>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71" name="TextBox 70"/>
          <p:cNvSpPr txBox="1"/>
          <p:nvPr/>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72" name="TextBox 71"/>
          <p:cNvSpPr txBox="1"/>
          <p:nvPr/>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938784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8041822" y="197128"/>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Prototype</a:t>
            </a:r>
            <a:endParaRPr lang="en-US" sz="1100" b="0" dirty="0">
              <a:latin typeface="Tahoma" pitchFamily="34" charset="0"/>
              <a:ea typeface="Tahoma" pitchFamily="34" charset="0"/>
              <a:cs typeface="Tahoma" pitchFamily="34" charset="0"/>
            </a:endParaRPr>
          </a:p>
        </p:txBody>
      </p:sp>
      <p:pic>
        <p:nvPicPr>
          <p:cNvPr id="43" name="Picture 4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45" name="TextBox 44"/>
          <p:cNvSpPr txBox="1"/>
          <p:nvPr/>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7" name="TextBox 46"/>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8" name="TextBox 47"/>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9" name="TextBox 48"/>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1" name="Straight Connector 50"/>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58" name="TextBox 57"/>
          <p:cNvSpPr txBox="1"/>
          <p:nvPr/>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59" name="TextBox 58"/>
          <p:cNvSpPr txBox="1"/>
          <p:nvPr/>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70" name="TextBox 69"/>
          <p:cNvSpPr txBox="1"/>
          <p:nvPr/>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71" name="TextBox 70"/>
          <p:cNvSpPr txBox="1"/>
          <p:nvPr/>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72" name="TextBox 71"/>
          <p:cNvSpPr txBox="1"/>
          <p:nvPr/>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503085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7968346" y="123651"/>
            <a:ext cx="1102180" cy="415498"/>
          </a:xfrm>
          <a:prstGeom prst="rect">
            <a:avLst/>
          </a:prstGeom>
          <a:noFill/>
        </p:spPr>
        <p:txBody>
          <a:bodyPr wrap="square" rtlCol="0">
            <a:spAutoFit/>
          </a:bodyPr>
          <a:lstStyle/>
          <a:p>
            <a:pPr algn="ctr"/>
            <a:r>
              <a:rPr lang="en-US" sz="1050" b="0" dirty="0" smtClean="0">
                <a:latin typeface="Tahoma" pitchFamily="34" charset="0"/>
                <a:ea typeface="Tahoma" pitchFamily="34" charset="0"/>
                <a:cs typeface="Tahoma" pitchFamily="34" charset="0"/>
              </a:rPr>
              <a:t>Field</a:t>
            </a:r>
          </a:p>
          <a:p>
            <a:pPr algn="ctr"/>
            <a:r>
              <a:rPr lang="en-US" sz="1050" b="0" dirty="0" smtClean="0">
                <a:latin typeface="Tahoma" pitchFamily="34" charset="0"/>
                <a:ea typeface="Tahoma" pitchFamily="34" charset="0"/>
                <a:cs typeface="Tahoma" pitchFamily="34" charset="0"/>
              </a:rPr>
              <a:t>Demonstration</a:t>
            </a:r>
            <a:endParaRPr lang="en-US" sz="1050" b="0" dirty="0">
              <a:latin typeface="Tahoma" pitchFamily="34" charset="0"/>
              <a:ea typeface="Tahoma" pitchFamily="34" charset="0"/>
              <a:cs typeface="Tahoma" pitchFamily="34" charset="0"/>
            </a:endParaRPr>
          </a:p>
        </p:txBody>
      </p:sp>
      <p:pic>
        <p:nvPicPr>
          <p:cNvPr id="43" name="Picture 4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414" y="130207"/>
            <a:ext cx="1085438" cy="655071"/>
          </a:xfrm>
          <a:prstGeom prst="rect">
            <a:avLst/>
          </a:prstGeom>
        </p:spPr>
      </p:pic>
      <p:sp>
        <p:nvSpPr>
          <p:cNvPr id="45" name="TextBox 44"/>
          <p:cNvSpPr txBox="1"/>
          <p:nvPr/>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7" name="TextBox 46"/>
          <p:cNvSpPr txBox="1"/>
          <p:nvPr/>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8" name="TextBox 47"/>
          <p:cNvSpPr txBox="1"/>
          <p:nvPr/>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9" name="TextBox 48"/>
          <p:cNvSpPr txBox="1"/>
          <p:nvPr/>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1" name="Straight Connector 50"/>
          <p:cNvCxnSpPr/>
          <p:nvPr/>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58" name="TextBox 57"/>
          <p:cNvSpPr txBox="1"/>
          <p:nvPr/>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59" name="TextBox 58"/>
          <p:cNvSpPr txBox="1"/>
          <p:nvPr/>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70" name="TextBox 69"/>
          <p:cNvSpPr txBox="1"/>
          <p:nvPr/>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71" name="TextBox 70"/>
          <p:cNvSpPr txBox="1"/>
          <p:nvPr/>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72" name="TextBox 71"/>
          <p:cNvSpPr txBox="1"/>
          <p:nvPr/>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96858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dirty="0" smtClean="0"/>
              <a:t>Distribution Statement</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7" name="Straight Connector 6"/>
          <p:cNvCxnSpPr>
            <a:cxnSpLocks noChangeShapeType="1"/>
          </p:cNvCxnSpPr>
          <p:nvPr/>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73747273"/>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dirty="0" smtClean="0"/>
              <a:t>Distribution Statement</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Master title style</a:t>
            </a:r>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2" r:id="rId3"/>
    <p:sldLayoutId id="2147483720" r:id="rId4"/>
    <p:sldLayoutId id="2147483721" r:id="rId5"/>
    <p:sldLayoutId id="2147483723" r:id="rId6"/>
    <p:sldLayoutId id="2147483725" r:id="rId7"/>
    <p:sldLayoutId id="2147483726" r:id="rId8"/>
    <p:sldLayoutId id="2147483729" r:id="rId9"/>
    <p:sldLayoutId id="2147483728" r:id="rId10"/>
    <p:sldLayoutId id="2147483727" r:id="rId11"/>
    <p:sldLayoutId id="2147483730" r:id="rId12"/>
    <p:sldLayoutId id="2147483731" r:id="rId13"/>
    <p:sldLayoutId id="2147483732" r:id="rId14"/>
    <p:sldLayoutId id="2147483756" r:id="rId15"/>
    <p:sldLayoutId id="2147483757" r:id="rId16"/>
    <p:sldLayoutId id="2147483758" r:id="rId17"/>
    <p:sldLayoutId id="2147483747" r:id="rId18"/>
    <p:sldLayoutId id="2147483746" r:id="rId19"/>
    <p:sldLayoutId id="2147483745" r:id="rId20"/>
    <p:sldLayoutId id="2147483748" r:id="rId21"/>
    <p:sldLayoutId id="2147483751" r:id="rId22"/>
    <p:sldLayoutId id="2147483749" r:id="rId23"/>
    <p:sldLayoutId id="2147483743" r:id="rId24"/>
    <p:sldLayoutId id="2147483752" r:id="rId25"/>
    <p:sldLayoutId id="2147483753" r:id="rId26"/>
    <p:sldLayoutId id="2147483754" r:id="rId27"/>
  </p:sldLayoutIdLst>
  <p:hf hdr="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5.xml"/><Relationship Id="rId2"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4" Type="http://schemas.microsoft.com/office/2007/relationships/hdphoto" Target="../media/hdphoto1.wdp"/><Relationship Id="rId5" Type="http://schemas.openxmlformats.org/officeDocument/2006/relationships/image" Target="../media/image15.jpeg"/><Relationship Id="rId6" Type="http://schemas.openxmlformats.org/officeDocument/2006/relationships/image" Target="../media/image16.jpeg"/><Relationship Id="rId7" Type="http://schemas.openxmlformats.org/officeDocument/2006/relationships/image" Target="../media/image17.jpeg"/><Relationship Id="rId8" Type="http://schemas.openxmlformats.org/officeDocument/2006/relationships/image" Target="../media/image18.jpeg"/><Relationship Id="rId9" Type="http://schemas.openxmlformats.org/officeDocument/2006/relationships/image" Target="../media/image19.emf"/><Relationship Id="rId10"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jpeg"/><Relationship Id="rId6" Type="http://schemas.openxmlformats.org/officeDocument/2006/relationships/image" Target="../media/image24.pn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emf"/><Relationship Id="rId5" Type="http://schemas.openxmlformats.org/officeDocument/2006/relationships/image" Target="../media/image27.jpe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1" Type="http://schemas.openxmlformats.org/officeDocument/2006/relationships/slideLayout" Target="../slideLayouts/slideLayout6.xml"/><Relationship Id="rId2" Type="http://schemas.openxmlformats.org/officeDocument/2006/relationships/image" Target="../media/image3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ctrTitle"/>
          </p:nvPr>
        </p:nvSpPr>
        <p:spPr>
          <a:xfrm>
            <a:off x="330506" y="1456511"/>
            <a:ext cx="8405869" cy="457200"/>
          </a:xfrm>
        </p:spPr>
        <p:txBody>
          <a:bodyPr/>
          <a:lstStyle/>
          <a:p>
            <a:r>
              <a:rPr lang="en-US" sz="3200" dirty="0" smtClean="0"/>
              <a:t>Blackjack</a:t>
            </a:r>
            <a:r>
              <a:rPr lang="en-US" dirty="0" smtClean="0"/>
              <a:t/>
            </a:r>
            <a:br>
              <a:rPr lang="en-US" dirty="0" smtClean="0"/>
            </a:br>
            <a:r>
              <a:rPr lang="en-US" dirty="0" smtClean="0"/>
              <a:t>Military Space Pivot to LEO</a:t>
            </a:r>
            <a:endParaRPr lang="en-US" dirty="0"/>
          </a:p>
        </p:txBody>
      </p:sp>
      <p:sp>
        <p:nvSpPr>
          <p:cNvPr id="17" name="Subtitle 16"/>
          <p:cNvSpPr>
            <a:spLocks noGrp="1"/>
          </p:cNvSpPr>
          <p:nvPr>
            <p:ph type="subTitle" idx="1"/>
          </p:nvPr>
        </p:nvSpPr>
        <p:spPr/>
        <p:txBody>
          <a:bodyPr>
            <a:normAutofit/>
          </a:bodyPr>
          <a:lstStyle/>
          <a:p>
            <a:r>
              <a:rPr lang="en-US" dirty="0" smtClean="0"/>
              <a:t>Mr. Paul “Rusty” Thomas, Program Manager</a:t>
            </a:r>
          </a:p>
          <a:p>
            <a:r>
              <a:rPr lang="en-US" dirty="0"/>
              <a:t>DARPA Tactical Technology Office</a:t>
            </a:r>
          </a:p>
          <a:p>
            <a:endParaRPr lang="en-US" dirty="0"/>
          </a:p>
        </p:txBody>
      </p:sp>
      <p:sp>
        <p:nvSpPr>
          <p:cNvPr id="18" name="Text Placeholder 17"/>
          <p:cNvSpPr>
            <a:spLocks noGrp="1"/>
          </p:cNvSpPr>
          <p:nvPr>
            <p:ph type="body" sz="quarter" idx="12"/>
          </p:nvPr>
        </p:nvSpPr>
        <p:spPr>
          <a:xfrm>
            <a:off x="1375646" y="4398264"/>
            <a:ext cx="6393425" cy="371443"/>
          </a:xfrm>
        </p:spPr>
        <p:txBody>
          <a:bodyPr>
            <a:normAutofit/>
          </a:bodyPr>
          <a:lstStyle/>
          <a:p>
            <a:r>
              <a:rPr lang="en-US" dirty="0" smtClean="0"/>
              <a:t>Briefing prepared for Future In-Space Operations Telecon</a:t>
            </a:r>
            <a:endParaRPr lang="en-US" dirty="0"/>
          </a:p>
        </p:txBody>
      </p:sp>
      <p:sp>
        <p:nvSpPr>
          <p:cNvPr id="19" name="Text Placeholder 18"/>
          <p:cNvSpPr>
            <a:spLocks noGrp="1"/>
          </p:cNvSpPr>
          <p:nvPr>
            <p:ph type="body" sz="quarter" idx="13"/>
          </p:nvPr>
        </p:nvSpPr>
        <p:spPr/>
        <p:txBody>
          <a:bodyPr/>
          <a:lstStyle/>
          <a:p>
            <a:r>
              <a:rPr lang="en-US" dirty="0" smtClean="0"/>
              <a:t>August 22, 2018</a:t>
            </a:r>
            <a:endParaRPr lang="en-US" dirty="0"/>
          </a:p>
        </p:txBody>
      </p:sp>
      <p:sp>
        <p:nvSpPr>
          <p:cNvPr id="7" name="Footer Placeholder 4"/>
          <p:cNvSpPr>
            <a:spLocks noGrp="1"/>
          </p:cNvSpPr>
          <p:nvPr>
            <p:ph type="ftr" sz="quarter" idx="4294967295"/>
          </p:nvPr>
        </p:nvSpPr>
        <p:spPr>
          <a:xfrm>
            <a:off x="1397560" y="6492875"/>
            <a:ext cx="6477000" cy="365125"/>
          </a:xfrm>
          <a:prstGeom prst="rect">
            <a:avLst/>
          </a:prstGeom>
        </p:spPr>
        <p:txBody>
          <a:bodyPr anchor="ctr"/>
          <a:lstStyle/>
          <a:p>
            <a:pPr fontAlgn="auto">
              <a:spcBef>
                <a:spcPts val="0"/>
              </a:spcBef>
              <a:spcAft>
                <a:spcPts val="0"/>
              </a:spcAft>
              <a:defRPr/>
            </a:pPr>
            <a:r>
              <a:rPr lang="en-US" kern="0" dirty="0" smtClean="0">
                <a:solidFill>
                  <a:schemeClr val="bg1">
                    <a:lumMod val="50000"/>
                  </a:schemeClr>
                </a:solidFill>
                <a:latin typeface="+mj-lt"/>
                <a:cs typeface="Calibri" pitchFamily="34" charset="0"/>
              </a:rPr>
              <a:t>Distribution A.  Approved for public release;  distribution unlimited.</a:t>
            </a:r>
            <a:endParaRPr lang="en-US" kern="0" dirty="0">
              <a:solidFill>
                <a:schemeClr val="bg1">
                  <a:lumMod val="50000"/>
                </a:schemeClr>
              </a:solidFill>
              <a:latin typeface="+mj-lt"/>
              <a:cs typeface="Calibri" pitchFamily="34" charset="0"/>
            </a:endParaRPr>
          </a:p>
        </p:txBody>
      </p:sp>
    </p:spTree>
    <p:extLst>
      <p:ext uri="{BB962C8B-B14F-4D97-AF65-F5344CB8AC3E}">
        <p14:creationId xmlns:p14="http://schemas.microsoft.com/office/powerpoint/2010/main" val="414851930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cstate="screen">
            <a:extLst>
              <a:ext uri="{28A0092B-C50C-407E-A947-70E740481C1C}">
                <a14:useLocalDpi xmlns:a14="http://schemas.microsoft.com/office/drawing/2010/main"/>
              </a:ext>
            </a:extLst>
          </a:blip>
          <a:srcRect l="-237" t="-449" r="-249" b="-242"/>
          <a:stretch/>
        </p:blipFill>
        <p:spPr>
          <a:xfrm>
            <a:off x="331469" y="913967"/>
            <a:ext cx="8496695" cy="5644776"/>
          </a:xfrm>
          <a:prstGeom prst="rect">
            <a:avLst/>
          </a:prstGeom>
        </p:spPr>
      </p:pic>
      <p:sp>
        <p:nvSpPr>
          <p:cNvPr id="2" name="Footer Placeholder 1"/>
          <p:cNvSpPr>
            <a:spLocks noGrp="1"/>
          </p:cNvSpPr>
          <p:nvPr>
            <p:ph type="ftr" sz="quarter" idx="10"/>
          </p:nvPr>
        </p:nvSpPr>
        <p:spPr/>
        <p:txBody>
          <a:bodyPr/>
          <a:lstStyle/>
          <a:p>
            <a:pPr fontAlgn="auto">
              <a:spcBef>
                <a:spcPts val="0"/>
              </a:spcBef>
              <a:spcAft>
                <a:spcPts val="0"/>
              </a:spcAft>
              <a:defRPr/>
            </a:pPr>
            <a:r>
              <a:rPr lang="en-US" kern="0" dirty="0">
                <a:solidFill>
                  <a:schemeClr val="bg1">
                    <a:lumMod val="50000"/>
                  </a:schemeClr>
                </a:solidFill>
                <a:cs typeface="Calibri" pitchFamily="34" charset="0"/>
              </a:rPr>
              <a:t>Distribution A.  Approved for public release;  distribution unlimited.</a:t>
            </a:r>
          </a:p>
        </p:txBody>
      </p:sp>
      <p:sp>
        <p:nvSpPr>
          <p:cNvPr id="3" name="Slide Number Placeholder 2"/>
          <p:cNvSpPr>
            <a:spLocks noGrp="1"/>
          </p:cNvSpPr>
          <p:nvPr>
            <p:ph type="sldNum" sz="quarter" idx="11"/>
          </p:nvPr>
        </p:nvSpPr>
        <p:spPr/>
        <p:txBody>
          <a:bodyPr/>
          <a:lstStyle/>
          <a:p>
            <a:pPr>
              <a:defRPr/>
            </a:pPr>
            <a:fld id="{231CC523-8BC6-4921-807A-66BD262F34AB}" type="slidenum">
              <a:rPr lang="en-US" smtClean="0"/>
              <a:pPr>
                <a:defRPr/>
              </a:pPr>
              <a:t>2</a:t>
            </a:fld>
            <a:endParaRPr lang="en-US"/>
          </a:p>
        </p:txBody>
      </p:sp>
      <p:sp>
        <p:nvSpPr>
          <p:cNvPr id="6" name="Title 5"/>
          <p:cNvSpPr>
            <a:spLocks noGrp="1"/>
          </p:cNvSpPr>
          <p:nvPr>
            <p:ph type="ctrTitle"/>
          </p:nvPr>
        </p:nvSpPr>
        <p:spPr>
          <a:xfrm>
            <a:off x="1622425" y="151418"/>
            <a:ext cx="6888529" cy="612648"/>
          </a:xfrm>
        </p:spPr>
        <p:txBody>
          <a:bodyPr>
            <a:normAutofit/>
          </a:bodyPr>
          <a:lstStyle/>
          <a:p>
            <a:r>
              <a:rPr lang="en-US" dirty="0" smtClean="0"/>
              <a:t>Military Space - Pivot </a:t>
            </a:r>
            <a:r>
              <a:rPr lang="en-US" dirty="0"/>
              <a:t>to </a:t>
            </a:r>
            <a:r>
              <a:rPr lang="en-US" dirty="0" smtClean="0"/>
              <a:t>Low Earth Orbit (LEO)</a:t>
            </a:r>
            <a:endParaRPr lang="en-US" dirty="0"/>
          </a:p>
        </p:txBody>
      </p:sp>
      <p:sp>
        <p:nvSpPr>
          <p:cNvPr id="15" name="TextBox 14"/>
          <p:cNvSpPr txBox="1"/>
          <p:nvPr/>
        </p:nvSpPr>
        <p:spPr>
          <a:xfrm>
            <a:off x="328500" y="1514688"/>
            <a:ext cx="2086454" cy="1569660"/>
          </a:xfrm>
          <a:prstGeom prst="rect">
            <a:avLst/>
          </a:prstGeom>
          <a:noFill/>
        </p:spPr>
        <p:txBody>
          <a:bodyPr wrap="square" rtlCol="0">
            <a:spAutoFit/>
          </a:bodyPr>
          <a:lstStyle/>
          <a:p>
            <a:r>
              <a:rPr lang="en-US" sz="1200" b="1" u="sng" dirty="0" smtClean="0">
                <a:solidFill>
                  <a:srgbClr val="FFFFCC"/>
                </a:solidFill>
              </a:rPr>
              <a:t>LEVERAGE:</a:t>
            </a:r>
          </a:p>
          <a:p>
            <a:r>
              <a:rPr lang="en-US" sz="1200" b="1" dirty="0" smtClean="0">
                <a:solidFill>
                  <a:schemeClr val="bg1"/>
                </a:solidFill>
              </a:rPr>
              <a:t>Commercial LEO </a:t>
            </a:r>
          </a:p>
          <a:p>
            <a:r>
              <a:rPr lang="en-US" sz="1200" b="1" dirty="0" smtClean="0">
                <a:solidFill>
                  <a:schemeClr val="bg1"/>
                </a:solidFill>
              </a:rPr>
              <a:t>Mega-Constellation      </a:t>
            </a:r>
          </a:p>
          <a:p>
            <a:pPr marL="112713" indent="-112713">
              <a:buFont typeface="Arial" panose="020B0604020202020204" pitchFamily="34" charset="0"/>
              <a:buChar char="•"/>
            </a:pPr>
            <a:r>
              <a:rPr lang="en-US" sz="1200" dirty="0" smtClean="0">
                <a:solidFill>
                  <a:schemeClr val="bg1"/>
                </a:solidFill>
              </a:rPr>
              <a:t>Global “Space Internet”</a:t>
            </a:r>
          </a:p>
          <a:p>
            <a:pPr marL="112713" indent="-112713">
              <a:buFont typeface="Arial" panose="020B0604020202020204" pitchFamily="34" charset="0"/>
              <a:buChar char="•"/>
            </a:pPr>
            <a:r>
              <a:rPr lang="en-US" sz="1200" dirty="0" smtClean="0">
                <a:solidFill>
                  <a:schemeClr val="bg1"/>
                </a:solidFill>
              </a:rPr>
              <a:t>High-speed crosslinks</a:t>
            </a:r>
            <a:endParaRPr lang="en-US" sz="1200" dirty="0">
              <a:solidFill>
                <a:schemeClr val="bg1"/>
              </a:solidFill>
            </a:endParaRPr>
          </a:p>
          <a:p>
            <a:pPr marL="112713" indent="-112713">
              <a:buFont typeface="Arial" panose="020B0604020202020204" pitchFamily="34" charset="0"/>
              <a:buChar char="•"/>
            </a:pPr>
            <a:r>
              <a:rPr lang="en-US" sz="1200" dirty="0" smtClean="0">
                <a:solidFill>
                  <a:schemeClr val="bg1"/>
                </a:solidFill>
              </a:rPr>
              <a:t>Launch, operations, </a:t>
            </a:r>
          </a:p>
          <a:p>
            <a:pPr marL="115888" indent="-115888"/>
            <a:r>
              <a:rPr lang="en-US" sz="1200" dirty="0">
                <a:solidFill>
                  <a:schemeClr val="bg1"/>
                </a:solidFill>
              </a:rPr>
              <a:t>	</a:t>
            </a:r>
            <a:r>
              <a:rPr lang="en-US" sz="1200" dirty="0" smtClean="0">
                <a:solidFill>
                  <a:schemeClr val="bg1"/>
                </a:solidFill>
              </a:rPr>
              <a:t>and ground</a:t>
            </a:r>
          </a:p>
          <a:p>
            <a:pPr marL="115888" indent="-115888"/>
            <a:r>
              <a:rPr lang="en-US" sz="1200" dirty="0" smtClean="0">
                <a:solidFill>
                  <a:schemeClr val="bg1"/>
                </a:solidFill>
              </a:rPr>
              <a:t>  infrastructure in place</a:t>
            </a:r>
          </a:p>
        </p:txBody>
      </p:sp>
      <p:sp>
        <p:nvSpPr>
          <p:cNvPr id="16" name="TextBox 15"/>
          <p:cNvSpPr txBox="1"/>
          <p:nvPr/>
        </p:nvSpPr>
        <p:spPr>
          <a:xfrm>
            <a:off x="322899" y="4092405"/>
            <a:ext cx="2773592" cy="2308324"/>
          </a:xfrm>
          <a:prstGeom prst="rect">
            <a:avLst/>
          </a:prstGeom>
          <a:noFill/>
        </p:spPr>
        <p:txBody>
          <a:bodyPr wrap="square" rtlCol="0">
            <a:spAutoFit/>
          </a:bodyPr>
          <a:lstStyle/>
          <a:p>
            <a:r>
              <a:rPr lang="en-US" sz="1200" b="1" u="sng" dirty="0" smtClean="0">
                <a:solidFill>
                  <a:srgbClr val="FFFFCC"/>
                </a:solidFill>
              </a:rPr>
              <a:t>DEVELOP:</a:t>
            </a:r>
          </a:p>
          <a:p>
            <a:r>
              <a:rPr lang="en-US" sz="1200" b="1" dirty="0" smtClean="0">
                <a:solidFill>
                  <a:schemeClr val="bg1"/>
                </a:solidFill>
              </a:rPr>
              <a:t>Co-Orbiting Military </a:t>
            </a:r>
          </a:p>
          <a:p>
            <a:r>
              <a:rPr lang="en-US" sz="1200" b="1" dirty="0" smtClean="0">
                <a:solidFill>
                  <a:schemeClr val="bg1"/>
                </a:solidFill>
              </a:rPr>
              <a:t>Demo Constellation</a:t>
            </a:r>
            <a:endParaRPr lang="en-US" sz="1200" b="1" dirty="0">
              <a:solidFill>
                <a:schemeClr val="bg1"/>
              </a:solidFill>
            </a:endParaRPr>
          </a:p>
          <a:p>
            <a:pPr marL="112713" indent="-112713">
              <a:buFont typeface="Arial" panose="020B0604020202020204" pitchFamily="34" charset="0"/>
              <a:buChar char="•"/>
            </a:pPr>
            <a:r>
              <a:rPr lang="en-US" sz="1200" dirty="0" smtClean="0">
                <a:solidFill>
                  <a:schemeClr val="bg1"/>
                </a:solidFill>
              </a:rPr>
              <a:t>Rapid tech </a:t>
            </a:r>
            <a:r>
              <a:rPr lang="en-US" sz="1200" dirty="0">
                <a:solidFill>
                  <a:schemeClr val="bg1"/>
                </a:solidFill>
              </a:rPr>
              <a:t>r</a:t>
            </a:r>
            <a:r>
              <a:rPr lang="en-US" sz="1200" dirty="0" smtClean="0">
                <a:solidFill>
                  <a:schemeClr val="bg1"/>
                </a:solidFill>
              </a:rPr>
              <a:t>efresh</a:t>
            </a:r>
          </a:p>
          <a:p>
            <a:pPr marL="112713" indent="-112713">
              <a:buFont typeface="Arial" panose="020B0604020202020204" pitchFamily="34" charset="0"/>
              <a:buChar char="•"/>
            </a:pPr>
            <a:r>
              <a:rPr lang="en-US" sz="1200" dirty="0" smtClean="0">
                <a:solidFill>
                  <a:schemeClr val="bg1"/>
                </a:solidFill>
              </a:rPr>
              <a:t>Resilience</a:t>
            </a:r>
          </a:p>
          <a:p>
            <a:pPr marL="112713" indent="-112713">
              <a:buFont typeface="Arial" panose="020B0604020202020204" pitchFamily="34" charset="0"/>
              <a:buChar char="•"/>
            </a:pPr>
            <a:r>
              <a:rPr lang="en-US" sz="1200" dirty="0" smtClean="0">
                <a:solidFill>
                  <a:schemeClr val="bg1"/>
                </a:solidFill>
              </a:rPr>
              <a:t>Global persistence</a:t>
            </a:r>
          </a:p>
          <a:p>
            <a:pPr marL="112713" indent="-112713">
              <a:buFont typeface="Arial" panose="020B0604020202020204" pitchFamily="34" charset="0"/>
              <a:buChar char="•"/>
            </a:pPr>
            <a:r>
              <a:rPr lang="en-US" sz="1200" dirty="0" smtClean="0">
                <a:solidFill>
                  <a:schemeClr val="bg1"/>
                </a:solidFill>
              </a:rPr>
              <a:t>Autonomous ops</a:t>
            </a:r>
          </a:p>
          <a:p>
            <a:pPr marL="112713" indent="-112713">
              <a:buFont typeface="Arial" panose="020B0604020202020204" pitchFamily="34" charset="0"/>
              <a:buChar char="•"/>
            </a:pPr>
            <a:r>
              <a:rPr lang="en-US" sz="1200" dirty="0" smtClean="0">
                <a:solidFill>
                  <a:schemeClr val="bg1"/>
                </a:solidFill>
              </a:rPr>
              <a:t>Overhead Persistent Infrared (OPIR) Position Navigation Timing (PNT) Communication (RF)</a:t>
            </a:r>
            <a:endParaRPr lang="en-US" sz="1200" dirty="0">
              <a:solidFill>
                <a:schemeClr val="bg1"/>
              </a:solidFill>
            </a:endParaRPr>
          </a:p>
          <a:p>
            <a:pPr marL="112713" indent="-112713">
              <a:buFont typeface="Arial" panose="020B0604020202020204" pitchFamily="34" charset="0"/>
              <a:buChar char="•"/>
            </a:pPr>
            <a:r>
              <a:rPr lang="en-US" sz="1200" dirty="0" smtClean="0">
                <a:solidFill>
                  <a:schemeClr val="bg1"/>
                </a:solidFill>
              </a:rPr>
              <a:t>Low-cost commoditized COTS bus</a:t>
            </a:r>
          </a:p>
          <a:p>
            <a:pPr marL="112713" indent="-112713">
              <a:buFont typeface="Arial" panose="020B0604020202020204" pitchFamily="34" charset="0"/>
              <a:buChar char="•"/>
            </a:pPr>
            <a:r>
              <a:rPr lang="en-US" sz="1200" dirty="0" smtClean="0">
                <a:solidFill>
                  <a:schemeClr val="bg1"/>
                </a:solidFill>
              </a:rPr>
              <a:t>Rapid response to future threats</a:t>
            </a:r>
          </a:p>
        </p:txBody>
      </p:sp>
      <p:sp>
        <p:nvSpPr>
          <p:cNvPr id="23" name="TextBox 22"/>
          <p:cNvSpPr txBox="1"/>
          <p:nvPr/>
        </p:nvSpPr>
        <p:spPr>
          <a:xfrm>
            <a:off x="1133642" y="2991574"/>
            <a:ext cx="1024639" cy="600164"/>
          </a:xfrm>
          <a:prstGeom prst="rect">
            <a:avLst/>
          </a:prstGeom>
          <a:noFill/>
        </p:spPr>
        <p:txBody>
          <a:bodyPr wrap="none" rtlCol="0">
            <a:spAutoFit/>
          </a:bodyPr>
          <a:lstStyle/>
          <a:p>
            <a:r>
              <a:rPr lang="en-US" sz="1100" b="1" dirty="0" smtClean="0">
                <a:solidFill>
                  <a:schemeClr val="bg1"/>
                </a:solidFill>
              </a:rPr>
              <a:t>Commercial</a:t>
            </a:r>
          </a:p>
          <a:p>
            <a:r>
              <a:rPr lang="en-US" sz="1100" b="1" dirty="0" smtClean="0">
                <a:solidFill>
                  <a:schemeClr val="bg1"/>
                </a:solidFill>
              </a:rPr>
              <a:t>Network</a:t>
            </a:r>
          </a:p>
          <a:p>
            <a:r>
              <a:rPr lang="en-US" sz="1100" b="1" dirty="0" smtClean="0">
                <a:solidFill>
                  <a:schemeClr val="bg1"/>
                </a:solidFill>
              </a:rPr>
              <a:t>Satellite</a:t>
            </a:r>
            <a:endParaRPr lang="en-US" sz="1100" b="1" dirty="0">
              <a:solidFill>
                <a:schemeClr val="bg1"/>
              </a:solidFill>
            </a:endParaRPr>
          </a:p>
        </p:txBody>
      </p:sp>
      <p:sp>
        <p:nvSpPr>
          <p:cNvPr id="24" name="TextBox 23"/>
          <p:cNvSpPr txBox="1"/>
          <p:nvPr/>
        </p:nvSpPr>
        <p:spPr>
          <a:xfrm>
            <a:off x="1123597" y="3683263"/>
            <a:ext cx="774571" cy="430887"/>
          </a:xfrm>
          <a:prstGeom prst="rect">
            <a:avLst/>
          </a:prstGeom>
          <a:noFill/>
        </p:spPr>
        <p:txBody>
          <a:bodyPr wrap="none" rtlCol="0">
            <a:spAutoFit/>
          </a:bodyPr>
          <a:lstStyle/>
          <a:p>
            <a:r>
              <a:rPr lang="en-US" sz="1100" b="1" dirty="0" smtClean="0">
                <a:solidFill>
                  <a:schemeClr val="bg1"/>
                </a:solidFill>
              </a:rPr>
              <a:t>Military</a:t>
            </a:r>
          </a:p>
          <a:p>
            <a:r>
              <a:rPr lang="en-US" sz="1100" b="1" dirty="0" smtClean="0">
                <a:solidFill>
                  <a:schemeClr val="bg1"/>
                </a:solidFill>
              </a:rPr>
              <a:t>Satellite</a:t>
            </a:r>
            <a:endParaRPr lang="en-US" sz="1100" b="1" dirty="0">
              <a:solidFill>
                <a:schemeClr val="bg1"/>
              </a:solidFill>
            </a:endParaRPr>
          </a:p>
        </p:txBody>
      </p:sp>
      <p:pic>
        <p:nvPicPr>
          <p:cNvPr id="18" name="Picture 1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5208" y="3732466"/>
            <a:ext cx="678390" cy="318611"/>
          </a:xfrm>
          <a:prstGeom prst="rect">
            <a:avLst/>
          </a:prstGeom>
          <a:ln w="28575">
            <a:solidFill>
              <a:srgbClr val="66FF66"/>
            </a:solidFill>
          </a:ln>
        </p:spPr>
      </p:pic>
      <p:pic>
        <p:nvPicPr>
          <p:cNvPr id="17" name="Picture 1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44659" y="3125257"/>
            <a:ext cx="685248" cy="338532"/>
          </a:xfrm>
          <a:prstGeom prst="rect">
            <a:avLst/>
          </a:prstGeom>
          <a:ln w="28575">
            <a:solidFill>
              <a:schemeClr val="bg1"/>
            </a:solidFill>
          </a:ln>
        </p:spPr>
      </p:pic>
      <p:sp>
        <p:nvSpPr>
          <p:cNvPr id="4" name="TextBox 3"/>
          <p:cNvSpPr txBox="1"/>
          <p:nvPr/>
        </p:nvSpPr>
        <p:spPr>
          <a:xfrm>
            <a:off x="546846" y="990205"/>
            <a:ext cx="8077199" cy="523220"/>
          </a:xfrm>
          <a:prstGeom prst="rect">
            <a:avLst/>
          </a:prstGeom>
          <a:solidFill>
            <a:srgbClr val="FFFFCC"/>
          </a:solidFill>
        </p:spPr>
        <p:txBody>
          <a:bodyPr wrap="square" rtlCol="0">
            <a:spAutoFit/>
          </a:bodyPr>
          <a:lstStyle/>
          <a:p>
            <a:pPr algn="ctr"/>
            <a:r>
              <a:rPr lang="en-US" sz="1400" b="1" dirty="0" smtClean="0"/>
              <a:t>Demonstrate</a:t>
            </a:r>
            <a:r>
              <a:rPr lang="en-US" sz="1400" dirty="0" smtClean="0"/>
              <a:t> a space order of battle architecture that cannot be easily defeated by a near peer, and enables one to two year technology refresh cycles vs current 10 year cycles.</a:t>
            </a:r>
            <a:endParaRPr lang="en-US" sz="1400" dirty="0"/>
          </a:p>
        </p:txBody>
      </p:sp>
      <p:sp>
        <p:nvSpPr>
          <p:cNvPr id="5" name="TextBox 4"/>
          <p:cNvSpPr txBox="1"/>
          <p:nvPr/>
        </p:nvSpPr>
        <p:spPr>
          <a:xfrm>
            <a:off x="7763449" y="6289585"/>
            <a:ext cx="1064715" cy="246221"/>
          </a:xfrm>
          <a:prstGeom prst="rect">
            <a:avLst/>
          </a:prstGeom>
          <a:noFill/>
        </p:spPr>
        <p:txBody>
          <a:bodyPr wrap="none" rtlCol="0">
            <a:spAutoFit/>
          </a:bodyPr>
          <a:lstStyle/>
          <a:p>
            <a:r>
              <a:rPr lang="en-US" sz="1000" dirty="0" smtClean="0">
                <a:solidFill>
                  <a:schemeClr val="bg1">
                    <a:lumMod val="85000"/>
                  </a:schemeClr>
                </a:solidFill>
              </a:rPr>
              <a:t>Artist’s Concept</a:t>
            </a:r>
            <a:endParaRPr lang="en-US" sz="1000" dirty="0">
              <a:solidFill>
                <a:schemeClr val="bg1">
                  <a:lumMod val="85000"/>
                </a:schemeClr>
              </a:solidFill>
            </a:endParaRPr>
          </a:p>
        </p:txBody>
      </p:sp>
    </p:spTree>
    <p:extLst>
      <p:ext uri="{BB962C8B-B14F-4D97-AF65-F5344CB8AC3E}">
        <p14:creationId xmlns:p14="http://schemas.microsoft.com/office/powerpoint/2010/main" val="206172329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772846" y="915543"/>
            <a:ext cx="3990154" cy="5687085"/>
          </a:xfrm>
          <a:prstGeom prst="rect">
            <a:avLst/>
          </a:prstGeom>
          <a:solidFill>
            <a:schemeClr val="tx2">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7" name="Rectangle 6"/>
          <p:cNvSpPr/>
          <p:nvPr/>
        </p:nvSpPr>
        <p:spPr>
          <a:xfrm>
            <a:off x="314959" y="915544"/>
            <a:ext cx="4460589" cy="5687084"/>
          </a:xfrm>
          <a:prstGeom prst="rect">
            <a:avLst/>
          </a:prstGeom>
          <a:solidFill>
            <a:schemeClr val="tx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2" name="Footer Placeholder 1">
            <a:extLst>
              <a:ext uri="{FF2B5EF4-FFF2-40B4-BE49-F238E27FC236}">
                <a16:creationId xmlns:a16="http://schemas.microsoft.com/office/drawing/2014/main" xmlns="" id="{5A30E65E-46E0-4680-B2D5-D02D122AA913}"/>
              </a:ext>
            </a:extLst>
          </p:cNvPr>
          <p:cNvSpPr>
            <a:spLocks noGrp="1"/>
          </p:cNvSpPr>
          <p:nvPr>
            <p:ph type="ftr" sz="quarter" idx="10"/>
          </p:nvPr>
        </p:nvSpPr>
        <p:spPr>
          <a:xfrm>
            <a:off x="1333500" y="6574410"/>
            <a:ext cx="6477000" cy="298450"/>
          </a:xfrm>
        </p:spPr>
        <p:txBody>
          <a:bodyPr/>
          <a:lstStyle/>
          <a:p>
            <a:pPr fontAlgn="auto">
              <a:spcBef>
                <a:spcPts val="0"/>
              </a:spcBef>
              <a:spcAft>
                <a:spcPts val="0"/>
              </a:spcAft>
              <a:defRPr/>
            </a:pPr>
            <a:r>
              <a:rPr lang="en-US" kern="0" dirty="0">
                <a:solidFill>
                  <a:schemeClr val="bg1">
                    <a:lumMod val="50000"/>
                  </a:schemeClr>
                </a:solidFill>
                <a:cs typeface="Calibri" pitchFamily="34" charset="0"/>
              </a:rPr>
              <a:t>Distribution A.  Approved for public release;  distribution unlimited.</a:t>
            </a:r>
          </a:p>
        </p:txBody>
      </p:sp>
      <p:sp>
        <p:nvSpPr>
          <p:cNvPr id="3" name="Slide Number Placeholder 2">
            <a:extLst>
              <a:ext uri="{FF2B5EF4-FFF2-40B4-BE49-F238E27FC236}">
                <a16:creationId xmlns:a16="http://schemas.microsoft.com/office/drawing/2014/main" xmlns="" id="{6C05FC30-217D-41EE-8083-E7587E61585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1CC523-8BC6-4921-807A-66BD262F34AB}" type="slidenum">
              <a:rPr kumimoji="0" lang="en-US" sz="1200" b="0" i="0" u="none" strike="noStrike" kern="1200" cap="none" spc="0" normalizeH="0" baseline="0" noProof="0" smtClean="0">
                <a:ln>
                  <a:noFill/>
                </a:ln>
                <a:solidFill>
                  <a:srgbClr val="898989"/>
                </a:solidFill>
                <a:effectLst/>
                <a:uLnTx/>
                <a:uFillTx/>
                <a:latin typeface="Tahoma"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898989"/>
              </a:solidFill>
              <a:effectLst/>
              <a:uLnTx/>
              <a:uFillTx/>
              <a:latin typeface="Tahoma" charset="0"/>
              <a:ea typeface="+mn-ea"/>
              <a:cs typeface="+mn-cs"/>
            </a:endParaRPr>
          </a:p>
        </p:txBody>
      </p:sp>
      <p:sp>
        <p:nvSpPr>
          <p:cNvPr id="4" name="Title 3">
            <a:extLst>
              <a:ext uri="{FF2B5EF4-FFF2-40B4-BE49-F238E27FC236}">
                <a16:creationId xmlns:a16="http://schemas.microsoft.com/office/drawing/2014/main" xmlns="" id="{56716E7B-A925-4301-9F5A-5AFA25ADB8E5}"/>
              </a:ext>
            </a:extLst>
          </p:cNvPr>
          <p:cNvSpPr>
            <a:spLocks noGrp="1"/>
          </p:cNvSpPr>
          <p:nvPr>
            <p:ph type="ctrTitle"/>
          </p:nvPr>
        </p:nvSpPr>
        <p:spPr/>
        <p:txBody>
          <a:bodyPr>
            <a:normAutofit/>
          </a:bodyPr>
          <a:lstStyle/>
          <a:p>
            <a:r>
              <a:rPr lang="en-US" dirty="0" smtClean="0"/>
              <a:t>20 </a:t>
            </a:r>
            <a:r>
              <a:rPr lang="en-US" dirty="0"/>
              <a:t>LEO Autonomous Spacecraft Demonstration</a:t>
            </a:r>
          </a:p>
        </p:txBody>
      </p:sp>
      <p:sp>
        <p:nvSpPr>
          <p:cNvPr id="11" name="Content Placeholder 4"/>
          <p:cNvSpPr txBox="1">
            <a:spLocks/>
          </p:cNvSpPr>
          <p:nvPr/>
        </p:nvSpPr>
        <p:spPr bwMode="auto">
          <a:xfrm>
            <a:off x="5234868" y="5169099"/>
            <a:ext cx="3226052" cy="1335772"/>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1800" kern="120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lvl="0" indent="-111125">
              <a:defRPr/>
            </a:pPr>
            <a:r>
              <a:rPr lang="en-US" sz="1600" dirty="0" smtClean="0">
                <a:solidFill>
                  <a:prstClr val="black"/>
                </a:solidFill>
              </a:rPr>
              <a:t>Global coverage</a:t>
            </a:r>
            <a:endParaRPr lang="en-US" sz="1600" dirty="0">
              <a:solidFill>
                <a:prstClr val="black"/>
              </a:solidFill>
            </a:endParaRPr>
          </a:p>
          <a:p>
            <a:pPr marL="111125" lvl="0" indent="-111125">
              <a:defRPr/>
            </a:pPr>
            <a:r>
              <a:rPr lang="en-US" sz="1600" dirty="0">
                <a:solidFill>
                  <a:prstClr val="black"/>
                </a:solidFill>
              </a:rPr>
              <a:t>C</a:t>
            </a:r>
            <a:r>
              <a:rPr lang="en-US" sz="1600" dirty="0" smtClean="0">
                <a:solidFill>
                  <a:prstClr val="black"/>
                </a:solidFill>
              </a:rPr>
              <a:t>ommercial </a:t>
            </a:r>
            <a:r>
              <a:rPr lang="en-US" sz="1600" dirty="0">
                <a:solidFill>
                  <a:prstClr val="black"/>
                </a:solidFill>
              </a:rPr>
              <a:t>launch capability to launch </a:t>
            </a:r>
            <a:r>
              <a:rPr lang="en-US" sz="1600" dirty="0" smtClean="0">
                <a:solidFill>
                  <a:prstClr val="black"/>
                </a:solidFill>
              </a:rPr>
              <a:t>2 military S/C per week</a:t>
            </a:r>
          </a:p>
          <a:p>
            <a:pPr marL="111125" lvl="0" indent="-111125">
              <a:defRPr/>
            </a:pPr>
            <a:r>
              <a:rPr lang="en-US" sz="1600" dirty="0" smtClean="0">
                <a:solidFill>
                  <a:prstClr val="black"/>
                </a:solidFill>
              </a:rPr>
              <a:t>Full system could launch in 2022</a:t>
            </a:r>
            <a:endParaRPr lang="en-US" sz="1600" dirty="0">
              <a:solidFill>
                <a:prstClr val="black"/>
              </a:solidFill>
            </a:endParaRPr>
          </a:p>
        </p:txBody>
      </p:sp>
      <p:sp>
        <p:nvSpPr>
          <p:cNvPr id="14" name="TextBox 13"/>
          <p:cNvSpPr txBox="1"/>
          <p:nvPr/>
        </p:nvSpPr>
        <p:spPr>
          <a:xfrm>
            <a:off x="4967994" y="958761"/>
            <a:ext cx="3498251" cy="984885"/>
          </a:xfrm>
          <a:prstGeom prst="rect">
            <a:avLst/>
          </a:prstGeom>
          <a:noFill/>
        </p:spPr>
        <p:txBody>
          <a:bodyPr wrap="square" rtlCol="0">
            <a:spAutoFit/>
          </a:bodyPr>
          <a:lstStyle/>
          <a:p>
            <a:pPr lvl="0" algn="ctr">
              <a:defRPr/>
            </a:pPr>
            <a:r>
              <a:rPr lang="en-US" sz="1600" u="sng" dirty="0" smtClean="0">
                <a:solidFill>
                  <a:prstClr val="black"/>
                </a:solidFill>
              </a:rPr>
              <a:t>90-Spacecraft Objective System</a:t>
            </a:r>
          </a:p>
          <a:p>
            <a:pPr lvl="0" algn="ctr">
              <a:defRPr/>
            </a:pPr>
            <a:r>
              <a:rPr lang="en-US" sz="1400" dirty="0" smtClean="0">
                <a:solidFill>
                  <a:prstClr val="black"/>
                </a:solidFill>
              </a:rPr>
              <a:t>9 </a:t>
            </a:r>
            <a:r>
              <a:rPr lang="en-US" sz="1400" dirty="0">
                <a:solidFill>
                  <a:prstClr val="black"/>
                </a:solidFill>
              </a:rPr>
              <a:t>planes x 10 </a:t>
            </a:r>
            <a:r>
              <a:rPr lang="en-US" sz="1400" dirty="0" err="1" smtClean="0">
                <a:solidFill>
                  <a:prstClr val="black"/>
                </a:solidFill>
              </a:rPr>
              <a:t>sats</a:t>
            </a:r>
            <a:r>
              <a:rPr lang="en-US" sz="1400" dirty="0" smtClean="0">
                <a:solidFill>
                  <a:prstClr val="black"/>
                </a:solidFill>
              </a:rPr>
              <a:t>/plane</a:t>
            </a:r>
          </a:p>
          <a:p>
            <a:pPr algn="ctr">
              <a:defRPr/>
            </a:pPr>
            <a:r>
              <a:rPr lang="en-US" sz="1400" dirty="0">
                <a:solidFill>
                  <a:prstClr val="black"/>
                </a:solidFill>
              </a:rPr>
              <a:t>(not part of Blackjack program)</a:t>
            </a:r>
          </a:p>
          <a:p>
            <a:pPr lvl="0" algn="ctr">
              <a:defRPr/>
            </a:pPr>
            <a:endParaRPr lang="en-US" sz="1400" dirty="0">
              <a:solidFill>
                <a:prstClr val="black"/>
              </a:solidFill>
            </a:endParaRPr>
          </a:p>
        </p:txBody>
      </p:sp>
      <p:sp>
        <p:nvSpPr>
          <p:cNvPr id="8" name="Content Placeholder 7"/>
          <p:cNvSpPr>
            <a:spLocks noGrp="1"/>
          </p:cNvSpPr>
          <p:nvPr>
            <p:ph sz="quarter" idx="13"/>
          </p:nvPr>
        </p:nvSpPr>
        <p:spPr>
          <a:xfrm>
            <a:off x="620120" y="923332"/>
            <a:ext cx="3693406" cy="769441"/>
          </a:xfrm>
          <a:noFill/>
        </p:spPr>
        <p:txBody>
          <a:bodyPr wrap="square" rtlCol="0">
            <a:spAutoFit/>
          </a:bodyPr>
          <a:lstStyle/>
          <a:p>
            <a:pPr marL="0" indent="0" algn="ctr">
              <a:buNone/>
            </a:pPr>
            <a:r>
              <a:rPr lang="en-US" sz="1600" u="sng" dirty="0" smtClean="0">
                <a:solidFill>
                  <a:prstClr val="black"/>
                </a:solidFill>
                <a:latin typeface="+mn-lt"/>
                <a:ea typeface="+mn-ea"/>
                <a:cs typeface="+mn-cs"/>
              </a:rPr>
              <a:t>20-Spacecraft Demonstration</a:t>
            </a:r>
          </a:p>
          <a:p>
            <a:pPr marL="0" indent="0" algn="ctr">
              <a:spcBef>
                <a:spcPts val="0"/>
              </a:spcBef>
              <a:buNone/>
            </a:pPr>
            <a:r>
              <a:rPr lang="en-US" sz="1400" dirty="0" smtClean="0">
                <a:solidFill>
                  <a:prstClr val="black"/>
                </a:solidFill>
                <a:latin typeface="+mn-lt"/>
                <a:ea typeface="+mn-ea"/>
                <a:cs typeface="+mn-cs"/>
              </a:rPr>
              <a:t>2 </a:t>
            </a:r>
            <a:r>
              <a:rPr lang="en-US" sz="1400" dirty="0">
                <a:solidFill>
                  <a:prstClr val="black"/>
                </a:solidFill>
                <a:latin typeface="+mn-lt"/>
                <a:ea typeface="+mn-ea"/>
                <a:cs typeface="+mn-cs"/>
              </a:rPr>
              <a:t>planes x 10 </a:t>
            </a:r>
            <a:r>
              <a:rPr lang="en-US" sz="1400" dirty="0" err="1" smtClean="0">
                <a:solidFill>
                  <a:prstClr val="black"/>
                </a:solidFill>
                <a:latin typeface="+mn-lt"/>
                <a:ea typeface="+mn-ea"/>
                <a:cs typeface="+mn-cs"/>
              </a:rPr>
              <a:t>sats</a:t>
            </a:r>
            <a:r>
              <a:rPr lang="en-US" sz="1400" dirty="0" smtClean="0">
                <a:solidFill>
                  <a:prstClr val="black"/>
                </a:solidFill>
                <a:latin typeface="+mn-lt"/>
                <a:ea typeface="+mn-ea"/>
                <a:cs typeface="+mn-cs"/>
              </a:rPr>
              <a:t>/plane at 1000 km</a:t>
            </a:r>
          </a:p>
          <a:p>
            <a:pPr marL="0" indent="0" algn="ctr">
              <a:spcBef>
                <a:spcPts val="0"/>
              </a:spcBef>
              <a:buNone/>
            </a:pPr>
            <a:r>
              <a:rPr lang="en-US" sz="1400" dirty="0" smtClean="0">
                <a:solidFill>
                  <a:prstClr val="black"/>
                </a:solidFill>
                <a:latin typeface="+mn-lt"/>
                <a:ea typeface="+mn-ea"/>
                <a:cs typeface="+mn-cs"/>
              </a:rPr>
              <a:t>(2 s/c initially plus 18 </a:t>
            </a:r>
            <a:r>
              <a:rPr lang="en-US" sz="1400" dirty="0" err="1" smtClean="0">
                <a:solidFill>
                  <a:prstClr val="black"/>
                </a:solidFill>
                <a:latin typeface="+mn-lt"/>
                <a:ea typeface="+mn-ea"/>
                <a:cs typeface="+mn-cs"/>
              </a:rPr>
              <a:t>add’l</a:t>
            </a:r>
            <a:r>
              <a:rPr lang="en-US" sz="1400" dirty="0" smtClean="0">
                <a:solidFill>
                  <a:prstClr val="black"/>
                </a:solidFill>
                <a:latin typeface="+mn-lt"/>
                <a:ea typeface="+mn-ea"/>
                <a:cs typeface="+mn-cs"/>
              </a:rPr>
              <a:t> for full demo)</a:t>
            </a:r>
            <a:endParaRPr lang="en-US" sz="1400" dirty="0">
              <a:solidFill>
                <a:prstClr val="black"/>
              </a:solidFill>
              <a:latin typeface="+mn-lt"/>
              <a:ea typeface="+mn-ea"/>
              <a:cs typeface="+mn-cs"/>
            </a:endParaRPr>
          </a:p>
        </p:txBody>
      </p:sp>
      <p:sp>
        <p:nvSpPr>
          <p:cNvPr id="15" name="Content Placeholder 4"/>
          <p:cNvSpPr txBox="1">
            <a:spLocks/>
          </p:cNvSpPr>
          <p:nvPr/>
        </p:nvSpPr>
        <p:spPr bwMode="auto">
          <a:xfrm>
            <a:off x="3283860" y="1762107"/>
            <a:ext cx="1512366" cy="3068299"/>
          </a:xfrm>
          <a:prstGeom prst="rect">
            <a:avLst/>
          </a:prstGeom>
          <a:noFill/>
          <a:ln>
            <a:noFill/>
          </a:ln>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1800" kern="120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762" lvl="1" indent="0">
              <a:buNone/>
            </a:pPr>
            <a:r>
              <a:rPr lang="en-US" sz="1150" b="1" dirty="0" smtClean="0"/>
              <a:t>Demonstrate:</a:t>
            </a:r>
          </a:p>
          <a:p>
            <a:pPr marL="111125" lvl="1" indent="-106363"/>
            <a:r>
              <a:rPr lang="en-US" sz="1150" dirty="0" smtClean="0"/>
              <a:t>Persistence – spacecraft handoff</a:t>
            </a:r>
          </a:p>
          <a:p>
            <a:pPr marL="111125" lvl="1" indent="-106363"/>
            <a:r>
              <a:rPr lang="en-US" sz="1150" dirty="0" smtClean="0"/>
              <a:t>Autonomy </a:t>
            </a:r>
          </a:p>
          <a:p>
            <a:pPr marL="111125" lvl="1" indent="-106363"/>
            <a:r>
              <a:rPr lang="en-US" sz="1150" dirty="0" smtClean="0"/>
              <a:t>Network / crosslinks</a:t>
            </a:r>
          </a:p>
          <a:p>
            <a:pPr marL="111125" lvl="1" indent="-106363"/>
            <a:r>
              <a:rPr lang="en-US" sz="1150" dirty="0" smtClean="0"/>
              <a:t>On-board processing</a:t>
            </a:r>
          </a:p>
          <a:p>
            <a:pPr marL="111125" lvl="1" indent="-106363"/>
            <a:r>
              <a:rPr lang="en-US" sz="1150" dirty="0"/>
              <a:t>Stereo sensing</a:t>
            </a:r>
          </a:p>
          <a:p>
            <a:pPr marL="111125" lvl="1" indent="-106363"/>
            <a:r>
              <a:rPr lang="en-US" sz="1150" dirty="0" smtClean="0"/>
              <a:t>Global Command, Control, </a:t>
            </a:r>
            <a:r>
              <a:rPr lang="en-US" sz="1150" dirty="0" err="1" smtClean="0"/>
              <a:t>Commun</a:t>
            </a:r>
            <a:r>
              <a:rPr lang="en-US" sz="1150" dirty="0" smtClean="0"/>
              <a:t>- </a:t>
            </a:r>
            <a:r>
              <a:rPr lang="en-US" sz="1150" dirty="0" err="1" smtClean="0"/>
              <a:t>ications</a:t>
            </a:r>
            <a:r>
              <a:rPr lang="en-US" sz="1150" dirty="0" smtClean="0"/>
              <a:t> (C3)</a:t>
            </a:r>
          </a:p>
          <a:p>
            <a:pPr marL="111125" lvl="1" indent="-106363"/>
            <a:r>
              <a:rPr lang="en-US" sz="1150" dirty="0" smtClean="0"/>
              <a:t>Commercial Production Line Approach</a:t>
            </a:r>
          </a:p>
        </p:txBody>
      </p:sp>
      <p:pic>
        <p:nvPicPr>
          <p:cNvPr id="16" name="Picture 1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3070" y="4920681"/>
            <a:ext cx="3140758" cy="1555142"/>
          </a:xfrm>
          <a:prstGeom prst="rect">
            <a:avLst/>
          </a:prstGeom>
        </p:spPr>
      </p:pic>
      <p:sp>
        <p:nvSpPr>
          <p:cNvPr id="18" name="TextBox 17"/>
          <p:cNvSpPr txBox="1"/>
          <p:nvPr/>
        </p:nvSpPr>
        <p:spPr>
          <a:xfrm>
            <a:off x="3573828" y="5098087"/>
            <a:ext cx="1152594" cy="1200329"/>
          </a:xfrm>
          <a:prstGeom prst="rect">
            <a:avLst/>
          </a:prstGeom>
          <a:noFill/>
        </p:spPr>
        <p:txBody>
          <a:bodyPr wrap="square" rtlCol="0">
            <a:spAutoFit/>
          </a:bodyPr>
          <a:lstStyle/>
          <a:p>
            <a:r>
              <a:rPr lang="en-US" sz="1200" dirty="0" smtClean="0"/>
              <a:t>Coverage footprint would enable simultaneous theater-level demos </a:t>
            </a:r>
            <a:endParaRPr lang="en-US" sz="12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982" y="1604406"/>
            <a:ext cx="3565089" cy="3425137"/>
          </a:xfrm>
          <a:prstGeom prst="rect">
            <a:avLst/>
          </a:prstGeom>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93600" y="1605857"/>
            <a:ext cx="3563578" cy="3423686"/>
          </a:xfrm>
          <a:prstGeom prst="rect">
            <a:avLst/>
          </a:prstGeom>
        </p:spPr>
      </p:pic>
      <p:sp>
        <p:nvSpPr>
          <p:cNvPr id="19" name="TextBox 18"/>
          <p:cNvSpPr txBox="1"/>
          <p:nvPr/>
        </p:nvSpPr>
        <p:spPr>
          <a:xfrm>
            <a:off x="890016" y="4701810"/>
            <a:ext cx="2245797" cy="261610"/>
          </a:xfrm>
          <a:prstGeom prst="rect">
            <a:avLst/>
          </a:prstGeom>
          <a:noFill/>
        </p:spPr>
        <p:txBody>
          <a:bodyPr wrap="square" rtlCol="0">
            <a:spAutoFit/>
          </a:bodyPr>
          <a:lstStyle/>
          <a:p>
            <a:pPr algn="ctr"/>
            <a:r>
              <a:rPr lang="en-US" sz="1100" dirty="0" smtClean="0"/>
              <a:t>Notional orbits/inclination</a:t>
            </a:r>
            <a:endParaRPr lang="en-US" sz="1100" dirty="0"/>
          </a:p>
        </p:txBody>
      </p:sp>
      <p:sp>
        <p:nvSpPr>
          <p:cNvPr id="20" name="TextBox 19"/>
          <p:cNvSpPr txBox="1"/>
          <p:nvPr/>
        </p:nvSpPr>
        <p:spPr>
          <a:xfrm>
            <a:off x="7548785" y="4743374"/>
            <a:ext cx="975067" cy="261610"/>
          </a:xfrm>
          <a:prstGeom prst="rect">
            <a:avLst/>
          </a:prstGeom>
          <a:noFill/>
        </p:spPr>
        <p:txBody>
          <a:bodyPr wrap="square" rtlCol="0">
            <a:spAutoFit/>
          </a:bodyPr>
          <a:lstStyle/>
          <a:p>
            <a:pPr algn="ctr"/>
            <a:r>
              <a:rPr lang="en-US" sz="1100" dirty="0" smtClean="0"/>
              <a:t>Notional</a:t>
            </a:r>
            <a:endParaRPr lang="en-US" sz="1100" dirty="0"/>
          </a:p>
        </p:txBody>
      </p:sp>
    </p:spTree>
    <p:extLst>
      <p:ext uri="{BB962C8B-B14F-4D97-AF65-F5344CB8AC3E}">
        <p14:creationId xmlns:p14="http://schemas.microsoft.com/office/powerpoint/2010/main" val="33352132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30805" y="1012789"/>
            <a:ext cx="8699437" cy="269572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6" name="Footer Placeholder 4"/>
          <p:cNvSpPr>
            <a:spLocks noGrp="1"/>
          </p:cNvSpPr>
          <p:nvPr>
            <p:ph type="ftr" sz="quarter" idx="10"/>
          </p:nvPr>
        </p:nvSpPr>
        <p:spPr>
          <a:prstGeom prst="rect">
            <a:avLst/>
          </a:prstGeom>
        </p:spPr>
        <p:txBody>
          <a:bodyPr anchor="ctr"/>
          <a:lstStyle/>
          <a:p>
            <a:pPr fontAlgn="auto">
              <a:spcBef>
                <a:spcPts val="0"/>
              </a:spcBef>
              <a:spcAft>
                <a:spcPts val="0"/>
              </a:spcAft>
              <a:defRPr/>
            </a:pPr>
            <a:r>
              <a:rPr lang="en-US" kern="0" dirty="0">
                <a:solidFill>
                  <a:schemeClr val="bg1">
                    <a:lumMod val="50000"/>
                  </a:schemeClr>
                </a:solidFill>
                <a:cs typeface="Calibri" pitchFamily="34" charset="0"/>
              </a:rPr>
              <a:t>Distribution A.  Approved for public release;  distribution unlimited.</a:t>
            </a:r>
          </a:p>
        </p:txBody>
      </p:sp>
      <p:sp>
        <p:nvSpPr>
          <p:cNvPr id="7" name="Slide Number Placeholder 3"/>
          <p:cNvSpPr>
            <a:spLocks noGrp="1"/>
          </p:cNvSpPr>
          <p:nvPr>
            <p:ph type="sldNum" sz="quarter" idx="11"/>
          </p:nvPr>
        </p:nvSpPr>
        <p:spPr>
          <a:prstGeom prst="rect">
            <a:avLst/>
          </a:prstGeom>
        </p:spPr>
        <p:txBody>
          <a:bodyPr/>
          <a:lstStyle/>
          <a:p>
            <a:pPr fontAlgn="auto">
              <a:spcBef>
                <a:spcPts val="0"/>
              </a:spcBef>
              <a:spcAft>
                <a:spcPts val="0"/>
              </a:spcAft>
              <a:defRPr/>
            </a:pPr>
            <a:fld id="{79E13FE9-E48E-4900-B804-9F29FFFFA004}" type="slidenum">
              <a:rPr lang="en-US" sz="800" kern="0" smtClean="0">
                <a:solidFill>
                  <a:schemeClr val="bg1">
                    <a:lumMod val="50000"/>
                  </a:schemeClr>
                </a:solidFill>
                <a:latin typeface="+mj-lt"/>
                <a:cs typeface="Calibri" pitchFamily="34" charset="0"/>
              </a:rPr>
              <a:pPr fontAlgn="auto">
                <a:spcBef>
                  <a:spcPts val="0"/>
                </a:spcBef>
                <a:spcAft>
                  <a:spcPts val="0"/>
                </a:spcAft>
                <a:defRPr/>
              </a:pPr>
              <a:t>4</a:t>
            </a:fld>
            <a:endParaRPr lang="en-US" sz="800" kern="0" dirty="0">
              <a:solidFill>
                <a:schemeClr val="bg1">
                  <a:lumMod val="50000"/>
                </a:schemeClr>
              </a:solidFill>
              <a:latin typeface="+mj-lt"/>
              <a:cs typeface="Calibri" pitchFamily="34" charset="0"/>
            </a:endParaRPr>
          </a:p>
        </p:txBody>
      </p:sp>
      <p:sp>
        <p:nvSpPr>
          <p:cNvPr id="34" name="Title 33"/>
          <p:cNvSpPr>
            <a:spLocks noGrp="1"/>
          </p:cNvSpPr>
          <p:nvPr>
            <p:ph type="ctrTitle"/>
          </p:nvPr>
        </p:nvSpPr>
        <p:spPr/>
        <p:txBody>
          <a:bodyPr>
            <a:normAutofit fontScale="90000"/>
          </a:bodyPr>
          <a:lstStyle/>
          <a:p>
            <a:r>
              <a:rPr lang="en-US" dirty="0" smtClean="0"/>
              <a:t>Commercial Mega-Constellation in LEO for Global “Space Internet”</a:t>
            </a:r>
            <a:endParaRPr lang="en-US" dirty="0"/>
          </a:p>
        </p:txBody>
      </p:sp>
      <p:sp>
        <p:nvSpPr>
          <p:cNvPr id="35" name="Content Placeholder 34"/>
          <p:cNvSpPr>
            <a:spLocks noGrp="1"/>
          </p:cNvSpPr>
          <p:nvPr>
            <p:ph sz="quarter" idx="4294967295"/>
          </p:nvPr>
        </p:nvSpPr>
        <p:spPr>
          <a:xfrm>
            <a:off x="0" y="896938"/>
            <a:ext cx="8528050" cy="1054100"/>
          </a:xfrm>
        </p:spPr>
        <p:txBody>
          <a:bodyPr/>
          <a:lstStyle/>
          <a:p>
            <a:pPr marL="231775" indent="-231775"/>
            <a:endParaRPr lang="en-US" dirty="0" smtClean="0"/>
          </a:p>
          <a:p>
            <a:pPr marL="231775" indent="-231775"/>
            <a:endParaRPr lang="en-US" dirty="0" smtClean="0"/>
          </a:p>
        </p:txBody>
      </p:sp>
      <p:sp>
        <p:nvSpPr>
          <p:cNvPr id="21" name="TextBox 20"/>
          <p:cNvSpPr txBox="1"/>
          <p:nvPr/>
        </p:nvSpPr>
        <p:spPr>
          <a:xfrm>
            <a:off x="5934706" y="3545836"/>
            <a:ext cx="2717411" cy="215444"/>
          </a:xfrm>
          <a:prstGeom prst="rect">
            <a:avLst/>
          </a:prstGeom>
          <a:noFill/>
        </p:spPr>
        <p:txBody>
          <a:bodyPr wrap="none" rtlCol="0">
            <a:spAutoFit/>
          </a:bodyPr>
          <a:lstStyle/>
          <a:p>
            <a:pPr algn="ctr"/>
            <a:r>
              <a:rPr lang="en-US" sz="800" b="1" dirty="0" smtClean="0">
                <a:solidFill>
                  <a:schemeClr val="bg1"/>
                </a:solidFill>
              </a:rPr>
              <a:t>(45 degree grazing angle=10+ satellites in view)</a:t>
            </a:r>
          </a:p>
        </p:txBody>
      </p:sp>
      <p:pic>
        <p:nvPicPr>
          <p:cNvPr id="19" name="Picture 18">
            <a:extLst>
              <a:ext uri="{FF2B5EF4-FFF2-40B4-BE49-F238E27FC236}">
                <a16:creationId xmlns:a16="http://schemas.microsoft.com/office/drawing/2014/main" xmlns="" id="{96185CEB-ECEB-4166-90F0-BA866C03B973}"/>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302" b="95662" l="3540" r="97345"/>
                    </a14:imgEffect>
                  </a14:imgLayer>
                </a14:imgProps>
              </a:ext>
              <a:ext uri="{28A0092B-C50C-407E-A947-70E740481C1C}">
                <a14:useLocalDpi xmlns:a14="http://schemas.microsoft.com/office/drawing/2010/main"/>
              </a:ext>
            </a:extLst>
          </a:blip>
          <a:srcRect/>
          <a:stretch/>
        </p:blipFill>
        <p:spPr>
          <a:xfrm>
            <a:off x="1239256" y="1087524"/>
            <a:ext cx="2647976" cy="2698905"/>
          </a:xfrm>
          <a:prstGeom prst="rect">
            <a:avLst/>
          </a:prstGeom>
        </p:spPr>
      </p:pic>
      <p:sp>
        <p:nvSpPr>
          <p:cNvPr id="20" name="TextBox 19"/>
          <p:cNvSpPr txBox="1"/>
          <p:nvPr/>
        </p:nvSpPr>
        <p:spPr>
          <a:xfrm>
            <a:off x="3791748" y="1699106"/>
            <a:ext cx="1849114" cy="1200329"/>
          </a:xfrm>
          <a:prstGeom prst="rect">
            <a:avLst/>
          </a:prstGeom>
          <a:noFill/>
        </p:spPr>
        <p:txBody>
          <a:bodyPr wrap="square" rtlCol="0">
            <a:spAutoFit/>
          </a:bodyPr>
          <a:lstStyle/>
          <a:p>
            <a:pPr algn="ctr"/>
            <a:r>
              <a:rPr lang="en-US" b="1" dirty="0" smtClean="0"/>
              <a:t>Commercial LEO </a:t>
            </a:r>
          </a:p>
          <a:p>
            <a:pPr algn="ctr"/>
            <a:r>
              <a:rPr lang="en-US" b="1" dirty="0" smtClean="0"/>
              <a:t>Mega-Constellations</a:t>
            </a:r>
            <a:endParaRPr lang="en-US" b="1" dirty="0"/>
          </a:p>
        </p:txBody>
      </p:sp>
      <p:sp>
        <p:nvSpPr>
          <p:cNvPr id="22" name="TextBox 21"/>
          <p:cNvSpPr txBox="1"/>
          <p:nvPr/>
        </p:nvSpPr>
        <p:spPr>
          <a:xfrm>
            <a:off x="193869" y="1611932"/>
            <a:ext cx="1139631" cy="1600438"/>
          </a:xfrm>
          <a:prstGeom prst="rect">
            <a:avLst/>
          </a:prstGeom>
          <a:noFill/>
        </p:spPr>
        <p:txBody>
          <a:bodyPr wrap="square" rtlCol="0">
            <a:spAutoFit/>
          </a:bodyPr>
          <a:lstStyle/>
          <a:p>
            <a:pPr algn="ctr"/>
            <a:r>
              <a:rPr lang="en-US" sz="1400" dirty="0" smtClean="0"/>
              <a:t>Concepts with hundreds to thousands of LEO </a:t>
            </a:r>
            <a:r>
              <a:rPr lang="en-US" sz="1400" dirty="0" err="1" smtClean="0"/>
              <a:t>comm</a:t>
            </a:r>
            <a:r>
              <a:rPr lang="en-US" sz="1400" dirty="0" smtClean="0"/>
              <a:t> satellites</a:t>
            </a:r>
            <a:endParaRPr lang="en-US" sz="1400" dirty="0"/>
          </a:p>
        </p:txBody>
      </p:sp>
      <p:sp>
        <p:nvSpPr>
          <p:cNvPr id="47" name="Rectangle 46"/>
          <p:cNvSpPr/>
          <p:nvPr/>
        </p:nvSpPr>
        <p:spPr>
          <a:xfrm>
            <a:off x="230805" y="3808917"/>
            <a:ext cx="8712634" cy="2121991"/>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11" name="TextBox 10"/>
          <p:cNvSpPr txBox="1"/>
          <p:nvPr/>
        </p:nvSpPr>
        <p:spPr>
          <a:xfrm>
            <a:off x="1829824" y="3882714"/>
            <a:ext cx="1643137" cy="584775"/>
          </a:xfrm>
          <a:prstGeom prst="rect">
            <a:avLst/>
          </a:prstGeom>
          <a:noFill/>
        </p:spPr>
        <p:txBody>
          <a:bodyPr wrap="square" rtlCol="0">
            <a:spAutoFit/>
          </a:bodyPr>
          <a:lstStyle/>
          <a:p>
            <a:pPr algn="ctr"/>
            <a:r>
              <a:rPr lang="en-US" sz="1600" dirty="0" smtClean="0"/>
              <a:t>Commoditized Bus</a:t>
            </a:r>
            <a:endParaRPr lang="en-US" sz="1600" dirty="0"/>
          </a:p>
        </p:txBody>
      </p:sp>
      <p:sp>
        <p:nvSpPr>
          <p:cNvPr id="27" name="TextBox 26"/>
          <p:cNvSpPr txBox="1"/>
          <p:nvPr/>
        </p:nvSpPr>
        <p:spPr>
          <a:xfrm>
            <a:off x="3831626" y="3882658"/>
            <a:ext cx="1535879" cy="584775"/>
          </a:xfrm>
          <a:prstGeom prst="rect">
            <a:avLst/>
          </a:prstGeom>
          <a:noFill/>
        </p:spPr>
        <p:txBody>
          <a:bodyPr wrap="square" rtlCol="0">
            <a:spAutoFit/>
          </a:bodyPr>
          <a:lstStyle/>
          <a:p>
            <a:pPr algn="ctr"/>
            <a:r>
              <a:rPr lang="en-US" sz="1600" dirty="0" smtClean="0"/>
              <a:t>Inter-satellite Links</a:t>
            </a:r>
            <a:endParaRPr lang="en-US" sz="1600" dirty="0"/>
          </a:p>
        </p:txBody>
      </p:sp>
      <p:sp>
        <p:nvSpPr>
          <p:cNvPr id="28" name="TextBox 27"/>
          <p:cNvSpPr txBox="1"/>
          <p:nvPr/>
        </p:nvSpPr>
        <p:spPr>
          <a:xfrm>
            <a:off x="5886586" y="3882657"/>
            <a:ext cx="989950" cy="584775"/>
          </a:xfrm>
          <a:prstGeom prst="rect">
            <a:avLst/>
          </a:prstGeom>
          <a:noFill/>
        </p:spPr>
        <p:txBody>
          <a:bodyPr wrap="none" rtlCol="0">
            <a:spAutoFit/>
          </a:bodyPr>
          <a:lstStyle/>
          <a:p>
            <a:pPr algn="ctr"/>
            <a:r>
              <a:rPr lang="en-US" sz="1600" dirty="0" smtClean="0"/>
              <a:t>Frequent</a:t>
            </a:r>
          </a:p>
          <a:p>
            <a:pPr algn="ctr"/>
            <a:r>
              <a:rPr lang="en-US" sz="1600" dirty="0" smtClean="0"/>
              <a:t>launches</a:t>
            </a:r>
            <a:endParaRPr lang="en-US" sz="1600" dirty="0"/>
          </a:p>
        </p:txBody>
      </p:sp>
      <p:sp>
        <p:nvSpPr>
          <p:cNvPr id="29" name="TextBox 28"/>
          <p:cNvSpPr txBox="1"/>
          <p:nvPr/>
        </p:nvSpPr>
        <p:spPr>
          <a:xfrm>
            <a:off x="7395619" y="3882657"/>
            <a:ext cx="1643971" cy="584775"/>
          </a:xfrm>
          <a:prstGeom prst="rect">
            <a:avLst/>
          </a:prstGeom>
          <a:noFill/>
        </p:spPr>
        <p:txBody>
          <a:bodyPr wrap="square" rtlCol="0">
            <a:spAutoFit/>
          </a:bodyPr>
          <a:lstStyle/>
          <a:p>
            <a:r>
              <a:rPr lang="en-US" sz="1600" dirty="0" smtClean="0"/>
              <a:t>Constellation management</a:t>
            </a:r>
            <a:endParaRPr lang="en-US" sz="1600" dirty="0"/>
          </a:p>
        </p:txBody>
      </p:sp>
      <p:sp>
        <p:nvSpPr>
          <p:cNvPr id="10" name="TextBox 9"/>
          <p:cNvSpPr txBox="1"/>
          <p:nvPr/>
        </p:nvSpPr>
        <p:spPr>
          <a:xfrm>
            <a:off x="244234" y="4505086"/>
            <a:ext cx="1441508" cy="830997"/>
          </a:xfrm>
          <a:prstGeom prst="rect">
            <a:avLst/>
          </a:prstGeom>
          <a:noFill/>
        </p:spPr>
        <p:txBody>
          <a:bodyPr wrap="square" rtlCol="0">
            <a:spAutoFit/>
          </a:bodyPr>
          <a:lstStyle/>
          <a:p>
            <a:r>
              <a:rPr lang="en-US" sz="1600" b="1" dirty="0" smtClean="0"/>
              <a:t>Leverage Commercial Investment</a:t>
            </a:r>
          </a:p>
        </p:txBody>
      </p:sp>
      <p:cxnSp>
        <p:nvCxnSpPr>
          <p:cNvPr id="13" name="Straight Arrow Connector 12"/>
          <p:cNvCxnSpPr/>
          <p:nvPr/>
        </p:nvCxnSpPr>
        <p:spPr bwMode="auto">
          <a:xfrm>
            <a:off x="4327258" y="4775322"/>
            <a:ext cx="428637" cy="0"/>
          </a:xfrm>
          <a:prstGeom prst="straightConnector1">
            <a:avLst/>
          </a:prstGeom>
          <a:noFill/>
          <a:ln w="44450">
            <a:solidFill>
              <a:schemeClr val="tx1"/>
            </a:solidFill>
            <a:round/>
            <a:headEnd type="triangle"/>
            <a:tailEnd type="triangle"/>
          </a:ln>
          <a:extLst>
            <a:ext uri="{909E8E84-426E-40dd-AFC4-6F175D3DCCD1}">
              <a14:hiddenFill xmlns:a14="http://schemas.microsoft.com/office/drawing/2010/main">
                <a:noFill/>
              </a14:hiddenFill>
            </a:ext>
          </a:extLst>
        </p:spPr>
      </p:cxnSp>
      <p:cxnSp>
        <p:nvCxnSpPr>
          <p:cNvPr id="37" name="Straight Arrow Connector 36"/>
          <p:cNvCxnSpPr/>
          <p:nvPr/>
        </p:nvCxnSpPr>
        <p:spPr bwMode="auto">
          <a:xfrm>
            <a:off x="4081373" y="4957277"/>
            <a:ext cx="304984" cy="324190"/>
          </a:xfrm>
          <a:prstGeom prst="straightConnector1">
            <a:avLst/>
          </a:prstGeom>
          <a:noFill/>
          <a:ln w="44450">
            <a:solidFill>
              <a:schemeClr val="tx1"/>
            </a:solidFill>
            <a:round/>
            <a:headEnd type="triangle"/>
            <a:tailEnd type="triangle"/>
          </a:ln>
          <a:extLst>
            <a:ext uri="{909E8E84-426E-40dd-AFC4-6F175D3DCCD1}">
              <a14:hiddenFill xmlns:a14="http://schemas.microsoft.com/office/drawing/2010/main">
                <a:noFill/>
              </a14:hiddenFill>
            </a:ext>
          </a:extLst>
        </p:spPr>
      </p:cxnSp>
      <p:cxnSp>
        <p:nvCxnSpPr>
          <p:cNvPr id="40" name="Straight Arrow Connector 39"/>
          <p:cNvCxnSpPr/>
          <p:nvPr/>
        </p:nvCxnSpPr>
        <p:spPr bwMode="auto">
          <a:xfrm flipV="1">
            <a:off x="4700785" y="4957277"/>
            <a:ext cx="304984" cy="324190"/>
          </a:xfrm>
          <a:prstGeom prst="straightConnector1">
            <a:avLst/>
          </a:prstGeom>
          <a:noFill/>
          <a:ln w="44450">
            <a:solidFill>
              <a:schemeClr val="tx1"/>
            </a:solidFill>
            <a:round/>
            <a:headEnd type="triangle"/>
            <a:tailEnd type="triangle"/>
          </a:ln>
          <a:extLst>
            <a:ext uri="{909E8E84-426E-40dd-AFC4-6F175D3DCCD1}">
              <a14:hiddenFill xmlns:a14="http://schemas.microsoft.com/office/drawing/2010/main">
                <a:noFill/>
              </a14:hiddenFill>
            </a:ext>
          </a:extLst>
        </p:spPr>
      </p:cxnSp>
      <p:pic>
        <p:nvPicPr>
          <p:cNvPr id="44" name="Picture 43"/>
          <p:cNvPicPr/>
          <p:nvPr/>
        </p:nvPicPr>
        <p:blipFill rotWithShape="1">
          <a:blip r:embed="rId5" cstate="screen">
            <a:extLst>
              <a:ext uri="{28A0092B-C50C-407E-A947-70E740481C1C}">
                <a14:useLocalDpi xmlns:a14="http://schemas.microsoft.com/office/drawing/2010/main"/>
              </a:ext>
            </a:extLst>
          </a:blip>
          <a:srcRect/>
          <a:stretch/>
        </p:blipFill>
        <p:spPr bwMode="auto">
          <a:xfrm>
            <a:off x="7352927" y="5218790"/>
            <a:ext cx="1417156" cy="610565"/>
          </a:xfrm>
          <a:prstGeom prst="rect">
            <a:avLst/>
          </a:prstGeom>
          <a:noFill/>
        </p:spPr>
      </p:pic>
      <p:sp>
        <p:nvSpPr>
          <p:cNvPr id="46" name="TextBox 45"/>
          <p:cNvSpPr txBox="1"/>
          <p:nvPr/>
        </p:nvSpPr>
        <p:spPr>
          <a:xfrm>
            <a:off x="5698427" y="5455852"/>
            <a:ext cx="529061" cy="461665"/>
          </a:xfrm>
          <a:prstGeom prst="rect">
            <a:avLst/>
          </a:prstGeom>
          <a:noFill/>
        </p:spPr>
        <p:txBody>
          <a:bodyPr wrap="square" rtlCol="0">
            <a:spAutoFit/>
          </a:bodyPr>
          <a:lstStyle/>
          <a:p>
            <a:pPr algn="ctr"/>
            <a:r>
              <a:rPr lang="en-US" sz="1200" dirty="0" smtClean="0"/>
              <a:t> 20+</a:t>
            </a:r>
          </a:p>
          <a:p>
            <a:pPr algn="ctr"/>
            <a:r>
              <a:rPr lang="en-US" sz="1200" dirty="0" smtClean="0"/>
              <a:t>s/c</a:t>
            </a:r>
            <a:endParaRPr lang="en-US" sz="1200" dirty="0"/>
          </a:p>
        </p:txBody>
      </p:sp>
      <p:sp>
        <p:nvSpPr>
          <p:cNvPr id="49" name="Oval 48"/>
          <p:cNvSpPr/>
          <p:nvPr/>
        </p:nvSpPr>
        <p:spPr>
          <a:xfrm>
            <a:off x="1608191" y="3978880"/>
            <a:ext cx="383458" cy="36994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1</a:t>
            </a:r>
          </a:p>
        </p:txBody>
      </p:sp>
      <p:sp>
        <p:nvSpPr>
          <p:cNvPr id="50" name="Oval 49"/>
          <p:cNvSpPr/>
          <p:nvPr/>
        </p:nvSpPr>
        <p:spPr>
          <a:xfrm>
            <a:off x="3578982" y="4005271"/>
            <a:ext cx="383458" cy="36994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endParaRPr lang="en-US" dirty="0" smtClean="0">
              <a:solidFill>
                <a:schemeClr val="tx1"/>
              </a:solidFill>
            </a:endParaRPr>
          </a:p>
        </p:txBody>
      </p:sp>
      <p:sp>
        <p:nvSpPr>
          <p:cNvPr id="51" name="Oval 50"/>
          <p:cNvSpPr/>
          <p:nvPr/>
        </p:nvSpPr>
        <p:spPr>
          <a:xfrm>
            <a:off x="5531139" y="4021830"/>
            <a:ext cx="383458" cy="36994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3</a:t>
            </a:r>
          </a:p>
        </p:txBody>
      </p:sp>
      <p:sp>
        <p:nvSpPr>
          <p:cNvPr id="52" name="Oval 51"/>
          <p:cNvSpPr/>
          <p:nvPr/>
        </p:nvSpPr>
        <p:spPr>
          <a:xfrm>
            <a:off x="7080170" y="4008893"/>
            <a:ext cx="383458" cy="36994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4</a:t>
            </a:r>
          </a:p>
        </p:txBody>
      </p:sp>
      <p:sp>
        <p:nvSpPr>
          <p:cNvPr id="60" name="Rounded Rectangle 59"/>
          <p:cNvSpPr/>
          <p:nvPr/>
        </p:nvSpPr>
        <p:spPr>
          <a:xfrm>
            <a:off x="7145750" y="4467432"/>
            <a:ext cx="1730141" cy="546459"/>
          </a:xfrm>
          <a:prstGeom prst="round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cxnSp>
        <p:nvCxnSpPr>
          <p:cNvPr id="62" name="Straight Arrow Connector 61"/>
          <p:cNvCxnSpPr/>
          <p:nvPr/>
        </p:nvCxnSpPr>
        <p:spPr bwMode="auto">
          <a:xfrm flipH="1">
            <a:off x="7932420" y="5033007"/>
            <a:ext cx="40" cy="177460"/>
          </a:xfrm>
          <a:prstGeom prst="straightConnector1">
            <a:avLst/>
          </a:prstGeom>
          <a:noFill/>
          <a:ln w="22225">
            <a:solidFill>
              <a:schemeClr val="tx1"/>
            </a:solidFill>
            <a:round/>
            <a:headEnd type="triangle"/>
            <a:tailEnd type="none"/>
          </a:ln>
          <a:extLst>
            <a:ext uri="{909E8E84-426E-40dd-AFC4-6F175D3DCCD1}">
              <a14:hiddenFill xmlns:a14="http://schemas.microsoft.com/office/drawing/2010/main">
                <a:noFill/>
              </a14:hiddenFill>
            </a:ext>
          </a:extLst>
        </p:spPr>
      </p:cxnSp>
      <p:cxnSp>
        <p:nvCxnSpPr>
          <p:cNvPr id="63" name="Straight Arrow Connector 62"/>
          <p:cNvCxnSpPr/>
          <p:nvPr/>
        </p:nvCxnSpPr>
        <p:spPr bwMode="auto">
          <a:xfrm flipH="1">
            <a:off x="8160928" y="5033007"/>
            <a:ext cx="92" cy="177460"/>
          </a:xfrm>
          <a:prstGeom prst="straightConnector1">
            <a:avLst/>
          </a:prstGeom>
          <a:noFill/>
          <a:ln w="22225">
            <a:solidFill>
              <a:schemeClr val="tx1"/>
            </a:solidFill>
            <a:round/>
            <a:headEnd/>
            <a:tailEnd type="triangle"/>
          </a:ln>
          <a:extLst>
            <a:ext uri="{909E8E84-426E-40dd-AFC4-6F175D3DCCD1}">
              <a14:hiddenFill xmlns:a14="http://schemas.microsoft.com/office/drawing/2010/main">
                <a:noFill/>
              </a14:hiddenFill>
            </a:ext>
          </a:extLst>
        </p:spPr>
      </p:cxnSp>
      <p:sp>
        <p:nvSpPr>
          <p:cNvPr id="65" name="Content Placeholder 34"/>
          <p:cNvSpPr txBox="1">
            <a:spLocks/>
          </p:cNvSpPr>
          <p:nvPr/>
        </p:nvSpPr>
        <p:spPr bwMode="auto">
          <a:xfrm>
            <a:off x="193869" y="5942054"/>
            <a:ext cx="8528513" cy="73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1800" kern="120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r>
              <a:rPr lang="en-US" sz="1600" dirty="0" smtClean="0"/>
              <a:t>Unprecedented low cost:  Bus: </a:t>
            </a:r>
            <a:r>
              <a:rPr lang="en-US" sz="1600" b="1" u="sng" dirty="0" smtClean="0"/>
              <a:t>$1M-5M</a:t>
            </a:r>
            <a:r>
              <a:rPr lang="en-US" sz="1600" b="1" dirty="0" smtClean="0"/>
              <a:t>;  </a:t>
            </a:r>
            <a:r>
              <a:rPr lang="en-US" sz="1600" dirty="0" smtClean="0"/>
              <a:t>Payload:</a:t>
            </a:r>
            <a:r>
              <a:rPr lang="en-US" sz="1600" b="1" dirty="0" smtClean="0"/>
              <a:t> </a:t>
            </a:r>
            <a:r>
              <a:rPr lang="en-US" sz="1600" b="1" u="sng" dirty="0" smtClean="0"/>
              <a:t>$1M-5M</a:t>
            </a:r>
            <a:r>
              <a:rPr lang="en-US" sz="1600" dirty="0" smtClean="0"/>
              <a:t>;  Launch: </a:t>
            </a:r>
            <a:r>
              <a:rPr lang="en-US" sz="1600" b="1" u="sng" dirty="0" smtClean="0"/>
              <a:t>$2M-5M</a:t>
            </a:r>
          </a:p>
          <a:p>
            <a:pPr marL="231775" indent="-231775"/>
            <a:r>
              <a:rPr lang="en-US" sz="1600" dirty="0" smtClean="0"/>
              <a:t>2021 demo (planned):  20 autonomous spacecraft in 2 orbital planes for theater-level ops</a:t>
            </a:r>
          </a:p>
        </p:txBody>
      </p:sp>
      <p:cxnSp>
        <p:nvCxnSpPr>
          <p:cNvPr id="61" name="Straight Arrow Connector 60"/>
          <p:cNvCxnSpPr/>
          <p:nvPr/>
        </p:nvCxnSpPr>
        <p:spPr bwMode="auto">
          <a:xfrm>
            <a:off x="6035902" y="5118274"/>
            <a:ext cx="270772" cy="0"/>
          </a:xfrm>
          <a:prstGeom prst="straightConnector1">
            <a:avLst/>
          </a:prstGeom>
          <a:noFill/>
          <a:ln w="28575">
            <a:solidFill>
              <a:schemeClr val="tx1"/>
            </a:solidFill>
            <a:round/>
            <a:headEnd type="triangle"/>
            <a:tailEnd type="triangle"/>
          </a:ln>
          <a:extLst>
            <a:ext uri="{909E8E84-426E-40dd-AFC4-6F175D3DCCD1}">
              <a14:hiddenFill xmlns:a14="http://schemas.microsoft.com/office/drawing/2010/main">
                <a:noFill/>
              </a14:hiddenFill>
            </a:ext>
          </a:extLst>
        </p:spPr>
      </p:cxnSp>
      <p:cxnSp>
        <p:nvCxnSpPr>
          <p:cNvPr id="75" name="Straight Arrow Connector 74"/>
          <p:cNvCxnSpPr/>
          <p:nvPr/>
        </p:nvCxnSpPr>
        <p:spPr bwMode="auto">
          <a:xfrm>
            <a:off x="6370963" y="5117064"/>
            <a:ext cx="270772" cy="0"/>
          </a:xfrm>
          <a:prstGeom prst="straightConnector1">
            <a:avLst/>
          </a:prstGeom>
          <a:noFill/>
          <a:ln w="28575">
            <a:solidFill>
              <a:schemeClr val="tx1"/>
            </a:solidFill>
            <a:round/>
            <a:headEnd type="triangle"/>
            <a:tailEnd type="triangle"/>
          </a:ln>
          <a:extLst>
            <a:ext uri="{909E8E84-426E-40dd-AFC4-6F175D3DCCD1}">
              <a14:hiddenFill xmlns:a14="http://schemas.microsoft.com/office/drawing/2010/main">
                <a:noFill/>
              </a14:hiddenFill>
            </a:ext>
          </a:extLst>
        </p:spPr>
      </p:cxnSp>
      <p:sp>
        <p:nvSpPr>
          <p:cNvPr id="80" name="TextBox 79"/>
          <p:cNvSpPr txBox="1"/>
          <p:nvPr/>
        </p:nvSpPr>
        <p:spPr>
          <a:xfrm rot="16200000">
            <a:off x="5711864" y="4644989"/>
            <a:ext cx="902871" cy="276999"/>
          </a:xfrm>
          <a:prstGeom prst="rect">
            <a:avLst/>
          </a:prstGeom>
          <a:noFill/>
        </p:spPr>
        <p:txBody>
          <a:bodyPr wrap="square" rtlCol="0">
            <a:spAutoFit/>
          </a:bodyPr>
          <a:lstStyle/>
          <a:p>
            <a:pPr algn="ctr"/>
            <a:r>
              <a:rPr lang="en-US" sz="1200" dirty="0" smtClean="0"/>
              <a:t>1-3 </a:t>
            </a:r>
            <a:r>
              <a:rPr lang="en-US" sz="1200" dirty="0" err="1" smtClean="0"/>
              <a:t>wks</a:t>
            </a:r>
            <a:endParaRPr lang="en-US" sz="1200" dirty="0"/>
          </a:p>
        </p:txBody>
      </p:sp>
      <p:sp>
        <p:nvSpPr>
          <p:cNvPr id="82" name="TextBox 81"/>
          <p:cNvSpPr txBox="1"/>
          <p:nvPr/>
        </p:nvSpPr>
        <p:spPr>
          <a:xfrm>
            <a:off x="6686645" y="4865220"/>
            <a:ext cx="278133" cy="369332"/>
          </a:xfrm>
          <a:prstGeom prst="rect">
            <a:avLst/>
          </a:prstGeom>
          <a:noFill/>
        </p:spPr>
        <p:txBody>
          <a:bodyPr wrap="square" rtlCol="0">
            <a:spAutoFit/>
          </a:bodyPr>
          <a:lstStyle/>
          <a:p>
            <a:pPr algn="ctr"/>
            <a:r>
              <a:rPr lang="en-US" b="1" dirty="0" smtClean="0"/>
              <a:t>…</a:t>
            </a:r>
            <a:endParaRPr lang="en-US" b="1" dirty="0"/>
          </a:p>
        </p:txBody>
      </p:sp>
      <p:sp>
        <p:nvSpPr>
          <p:cNvPr id="90" name="TextBox 89"/>
          <p:cNvSpPr txBox="1"/>
          <p:nvPr/>
        </p:nvSpPr>
        <p:spPr>
          <a:xfrm>
            <a:off x="5711959" y="4865220"/>
            <a:ext cx="278133" cy="369332"/>
          </a:xfrm>
          <a:prstGeom prst="rect">
            <a:avLst/>
          </a:prstGeom>
          <a:noFill/>
        </p:spPr>
        <p:txBody>
          <a:bodyPr wrap="square" rtlCol="0">
            <a:spAutoFit/>
          </a:bodyPr>
          <a:lstStyle/>
          <a:p>
            <a:pPr algn="ctr"/>
            <a:r>
              <a:rPr lang="en-US" b="1" dirty="0" smtClean="0"/>
              <a:t>…</a:t>
            </a:r>
            <a:endParaRPr lang="en-US" b="1" dirty="0"/>
          </a:p>
        </p:txBody>
      </p:sp>
      <p:sp>
        <p:nvSpPr>
          <p:cNvPr id="91" name="TextBox 90"/>
          <p:cNvSpPr txBox="1"/>
          <p:nvPr/>
        </p:nvSpPr>
        <p:spPr>
          <a:xfrm rot="16200000">
            <a:off x="6104639" y="4646938"/>
            <a:ext cx="786589" cy="276999"/>
          </a:xfrm>
          <a:prstGeom prst="rect">
            <a:avLst/>
          </a:prstGeom>
          <a:noFill/>
        </p:spPr>
        <p:txBody>
          <a:bodyPr wrap="square" rtlCol="0">
            <a:spAutoFit/>
          </a:bodyPr>
          <a:lstStyle/>
          <a:p>
            <a:pPr algn="ctr"/>
            <a:r>
              <a:rPr lang="en-US" sz="1200" dirty="0" smtClean="0"/>
              <a:t>1-3 </a:t>
            </a:r>
            <a:r>
              <a:rPr lang="en-US" sz="1200" dirty="0" err="1" smtClean="0"/>
              <a:t>wks</a:t>
            </a:r>
            <a:endParaRPr lang="en-US" sz="1200" dirty="0"/>
          </a:p>
        </p:txBody>
      </p:sp>
      <p:sp>
        <p:nvSpPr>
          <p:cNvPr id="92" name="TextBox 91"/>
          <p:cNvSpPr txBox="1"/>
          <p:nvPr/>
        </p:nvSpPr>
        <p:spPr>
          <a:xfrm>
            <a:off x="6069051" y="5469243"/>
            <a:ext cx="529061" cy="461665"/>
          </a:xfrm>
          <a:prstGeom prst="rect">
            <a:avLst/>
          </a:prstGeom>
          <a:noFill/>
        </p:spPr>
        <p:txBody>
          <a:bodyPr wrap="square" rtlCol="0">
            <a:spAutoFit/>
          </a:bodyPr>
          <a:lstStyle/>
          <a:p>
            <a:pPr algn="ctr"/>
            <a:r>
              <a:rPr lang="en-US" sz="1200" dirty="0" smtClean="0"/>
              <a:t> 20+</a:t>
            </a:r>
          </a:p>
          <a:p>
            <a:pPr algn="ctr"/>
            <a:r>
              <a:rPr lang="en-US" sz="1200" dirty="0" smtClean="0"/>
              <a:t>s/c</a:t>
            </a:r>
            <a:endParaRPr lang="en-US" sz="1200" dirty="0"/>
          </a:p>
        </p:txBody>
      </p:sp>
      <p:sp>
        <p:nvSpPr>
          <p:cNvPr id="93" name="TextBox 92"/>
          <p:cNvSpPr txBox="1"/>
          <p:nvPr/>
        </p:nvSpPr>
        <p:spPr>
          <a:xfrm>
            <a:off x="6413661" y="5471503"/>
            <a:ext cx="529061" cy="461665"/>
          </a:xfrm>
          <a:prstGeom prst="rect">
            <a:avLst/>
          </a:prstGeom>
          <a:noFill/>
        </p:spPr>
        <p:txBody>
          <a:bodyPr wrap="square" rtlCol="0">
            <a:spAutoFit/>
          </a:bodyPr>
          <a:lstStyle/>
          <a:p>
            <a:pPr algn="ctr"/>
            <a:r>
              <a:rPr lang="en-US" sz="1200" dirty="0" smtClean="0"/>
              <a:t> 20+</a:t>
            </a:r>
          </a:p>
          <a:p>
            <a:pPr algn="ctr"/>
            <a:r>
              <a:rPr lang="en-US" sz="1200" dirty="0" smtClean="0"/>
              <a:t>s/c</a:t>
            </a:r>
            <a:endParaRPr lang="en-US" sz="1200" dirty="0"/>
          </a:p>
        </p:txBody>
      </p:sp>
      <p:sp>
        <p:nvSpPr>
          <p:cNvPr id="74" name="TextBox 73"/>
          <p:cNvSpPr txBox="1"/>
          <p:nvPr/>
        </p:nvSpPr>
        <p:spPr>
          <a:xfrm>
            <a:off x="5548312" y="5354352"/>
            <a:ext cx="278133" cy="369332"/>
          </a:xfrm>
          <a:prstGeom prst="rect">
            <a:avLst/>
          </a:prstGeom>
          <a:noFill/>
        </p:spPr>
        <p:txBody>
          <a:bodyPr wrap="square" rtlCol="0">
            <a:spAutoFit/>
          </a:bodyPr>
          <a:lstStyle/>
          <a:p>
            <a:pPr algn="ctr"/>
            <a:r>
              <a:rPr lang="en-US" b="1" dirty="0" smtClean="0"/>
              <a:t>…</a:t>
            </a:r>
            <a:endParaRPr lang="en-US" b="1" dirty="0"/>
          </a:p>
        </p:txBody>
      </p:sp>
      <p:sp>
        <p:nvSpPr>
          <p:cNvPr id="76" name="TextBox 75"/>
          <p:cNvSpPr txBox="1"/>
          <p:nvPr/>
        </p:nvSpPr>
        <p:spPr>
          <a:xfrm>
            <a:off x="6843276" y="5354352"/>
            <a:ext cx="278133" cy="369332"/>
          </a:xfrm>
          <a:prstGeom prst="rect">
            <a:avLst/>
          </a:prstGeom>
          <a:noFill/>
        </p:spPr>
        <p:txBody>
          <a:bodyPr wrap="square" rtlCol="0">
            <a:spAutoFit/>
          </a:bodyPr>
          <a:lstStyle/>
          <a:p>
            <a:pPr algn="ctr"/>
            <a:r>
              <a:rPr lang="en-US" b="1" dirty="0" smtClean="0"/>
              <a:t>…</a:t>
            </a:r>
            <a:endParaRPr lang="en-US" b="1" dirty="0"/>
          </a:p>
        </p:txBody>
      </p:sp>
      <p:pic>
        <p:nvPicPr>
          <p:cNvPr id="79" name="Picture 7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939915" y="4573212"/>
            <a:ext cx="1145541" cy="679766"/>
          </a:xfrm>
          <a:prstGeom prst="rect">
            <a:avLst/>
          </a:prstGeom>
          <a:ln w="38100">
            <a:solidFill>
              <a:schemeClr val="bg1"/>
            </a:solidFill>
          </a:ln>
        </p:spPr>
      </p:pic>
      <p:pic>
        <p:nvPicPr>
          <p:cNvPr id="81" name="Picture 8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023801" y="4672283"/>
            <a:ext cx="1145541" cy="679766"/>
          </a:xfrm>
          <a:prstGeom prst="rect">
            <a:avLst/>
          </a:prstGeom>
          <a:ln w="38100">
            <a:solidFill>
              <a:schemeClr val="bg1"/>
            </a:solidFill>
          </a:ln>
        </p:spPr>
      </p:pic>
      <p:pic>
        <p:nvPicPr>
          <p:cNvPr id="95" name="Picture 9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16178" y="4768191"/>
            <a:ext cx="1145541" cy="679766"/>
          </a:xfrm>
          <a:prstGeom prst="rect">
            <a:avLst/>
          </a:prstGeom>
          <a:ln w="38100">
            <a:solidFill>
              <a:schemeClr val="bg1"/>
            </a:solidFill>
          </a:ln>
        </p:spPr>
      </p:pic>
      <p:pic>
        <p:nvPicPr>
          <p:cNvPr id="96" name="Picture 9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208555" y="4864099"/>
            <a:ext cx="1145541" cy="679766"/>
          </a:xfrm>
          <a:prstGeom prst="rect">
            <a:avLst/>
          </a:prstGeom>
          <a:ln w="38100">
            <a:solidFill>
              <a:schemeClr val="bg1"/>
            </a:solidFill>
          </a:ln>
        </p:spPr>
      </p:pic>
      <p:pic>
        <p:nvPicPr>
          <p:cNvPr id="97" name="Picture 9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300932" y="4960007"/>
            <a:ext cx="1145541" cy="679766"/>
          </a:xfrm>
          <a:prstGeom prst="rect">
            <a:avLst/>
          </a:prstGeom>
          <a:ln w="38100">
            <a:solidFill>
              <a:schemeClr val="bg1"/>
            </a:solidFill>
          </a:ln>
        </p:spPr>
      </p:pic>
      <p:pic>
        <p:nvPicPr>
          <p:cNvPr id="98" name="Picture 9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836389" y="4647307"/>
            <a:ext cx="445973" cy="264641"/>
          </a:xfrm>
          <a:prstGeom prst="rect">
            <a:avLst/>
          </a:prstGeom>
          <a:ln w="38100">
            <a:solidFill>
              <a:schemeClr val="bg1"/>
            </a:solidFill>
          </a:ln>
        </p:spPr>
      </p:pic>
      <p:pic>
        <p:nvPicPr>
          <p:cNvPr id="99" name="Picture 98"/>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318321" y="5331100"/>
            <a:ext cx="445973" cy="264641"/>
          </a:xfrm>
          <a:prstGeom prst="rect">
            <a:avLst/>
          </a:prstGeom>
          <a:ln w="38100">
            <a:solidFill>
              <a:schemeClr val="bg1"/>
            </a:solidFill>
          </a:ln>
        </p:spPr>
      </p:pic>
      <p:pic>
        <p:nvPicPr>
          <p:cNvPr id="100" name="Picture 99"/>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800286" y="4652699"/>
            <a:ext cx="445973" cy="264641"/>
          </a:xfrm>
          <a:prstGeom prst="rect">
            <a:avLst/>
          </a:prstGeom>
          <a:ln w="38100">
            <a:solidFill>
              <a:schemeClr val="bg1"/>
            </a:solidFill>
          </a:ln>
        </p:spPr>
      </p:pic>
      <p:pic>
        <p:nvPicPr>
          <p:cNvPr id="101" name="Picture 10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284522" y="4554370"/>
            <a:ext cx="229388" cy="136119"/>
          </a:xfrm>
          <a:prstGeom prst="rect">
            <a:avLst/>
          </a:prstGeom>
          <a:ln w="28575">
            <a:solidFill>
              <a:schemeClr val="bg1"/>
            </a:solidFill>
          </a:ln>
        </p:spPr>
      </p:pic>
      <p:pic>
        <p:nvPicPr>
          <p:cNvPr id="102" name="Picture 10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703721" y="4554031"/>
            <a:ext cx="229388" cy="136119"/>
          </a:xfrm>
          <a:prstGeom prst="rect">
            <a:avLst/>
          </a:prstGeom>
          <a:ln w="28575">
            <a:solidFill>
              <a:schemeClr val="bg1"/>
            </a:solidFill>
          </a:ln>
        </p:spPr>
      </p:pic>
      <p:pic>
        <p:nvPicPr>
          <p:cNvPr id="103" name="Picture 10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118846" y="4553692"/>
            <a:ext cx="229388" cy="136119"/>
          </a:xfrm>
          <a:prstGeom prst="rect">
            <a:avLst/>
          </a:prstGeom>
          <a:ln w="28575">
            <a:solidFill>
              <a:schemeClr val="bg1"/>
            </a:solidFill>
          </a:ln>
        </p:spPr>
      </p:pic>
      <p:pic>
        <p:nvPicPr>
          <p:cNvPr id="104" name="Picture 10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536008" y="4553353"/>
            <a:ext cx="229388" cy="136119"/>
          </a:xfrm>
          <a:prstGeom prst="rect">
            <a:avLst/>
          </a:prstGeom>
          <a:ln w="28575">
            <a:solidFill>
              <a:schemeClr val="bg1"/>
            </a:solidFill>
          </a:ln>
        </p:spPr>
      </p:pic>
      <p:pic>
        <p:nvPicPr>
          <p:cNvPr id="105" name="Picture 10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493948" y="4784164"/>
            <a:ext cx="229388" cy="136119"/>
          </a:xfrm>
          <a:prstGeom prst="rect">
            <a:avLst/>
          </a:prstGeom>
          <a:ln w="28575">
            <a:solidFill>
              <a:schemeClr val="bg1"/>
            </a:solidFill>
          </a:ln>
        </p:spPr>
      </p:pic>
      <p:pic>
        <p:nvPicPr>
          <p:cNvPr id="106" name="Picture 10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921293" y="4783825"/>
            <a:ext cx="229388" cy="136119"/>
          </a:xfrm>
          <a:prstGeom prst="rect">
            <a:avLst/>
          </a:prstGeom>
          <a:ln w="28575">
            <a:solidFill>
              <a:schemeClr val="bg1"/>
            </a:solidFill>
          </a:ln>
        </p:spPr>
      </p:pic>
      <p:pic>
        <p:nvPicPr>
          <p:cNvPr id="107" name="Picture 10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348638" y="4783486"/>
            <a:ext cx="229388" cy="136119"/>
          </a:xfrm>
          <a:prstGeom prst="rect">
            <a:avLst/>
          </a:prstGeom>
          <a:ln w="28575">
            <a:solidFill>
              <a:schemeClr val="bg1"/>
            </a:solidFill>
          </a:ln>
        </p:spPr>
      </p:pic>
      <p:pic>
        <p:nvPicPr>
          <p:cNvPr id="66" name="Picture 6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70576" y="4749528"/>
            <a:ext cx="53192" cy="715915"/>
          </a:xfrm>
          <a:prstGeom prst="rect">
            <a:avLst/>
          </a:prstGeom>
        </p:spPr>
      </p:pic>
      <p:pic>
        <p:nvPicPr>
          <p:cNvPr id="67" name="Picture 6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312053" y="4749528"/>
            <a:ext cx="53192" cy="715915"/>
          </a:xfrm>
          <a:prstGeom prst="rect">
            <a:avLst/>
          </a:prstGeom>
        </p:spPr>
      </p:pic>
      <p:pic>
        <p:nvPicPr>
          <p:cNvPr id="68" name="Picture 6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653530" y="4749528"/>
            <a:ext cx="53192" cy="715915"/>
          </a:xfrm>
          <a:prstGeom prst="rect">
            <a:avLst/>
          </a:prstGeom>
        </p:spPr>
      </p:pic>
      <p:pic>
        <p:nvPicPr>
          <p:cNvPr id="70" name="Picture 69">
            <a:extLst>
              <a:ext uri="{FF2B5EF4-FFF2-40B4-BE49-F238E27FC236}">
                <a16:creationId xmlns:a16="http://schemas.microsoft.com/office/drawing/2014/main" xmlns="" id="{96185CEB-ECEB-4166-90F0-BA866C03B97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t="-361"/>
          <a:stretch/>
        </p:blipFill>
        <p:spPr>
          <a:xfrm>
            <a:off x="5802919" y="1071735"/>
            <a:ext cx="2955327" cy="2520665"/>
          </a:xfrm>
          <a:prstGeom prst="rect">
            <a:avLst/>
          </a:prstGeom>
        </p:spPr>
      </p:pic>
      <p:sp>
        <p:nvSpPr>
          <p:cNvPr id="17" name="TextBox 16"/>
          <p:cNvSpPr txBox="1"/>
          <p:nvPr/>
        </p:nvSpPr>
        <p:spPr>
          <a:xfrm>
            <a:off x="6035405" y="2976552"/>
            <a:ext cx="2505814" cy="661720"/>
          </a:xfrm>
          <a:prstGeom prst="rect">
            <a:avLst/>
          </a:prstGeom>
          <a:noFill/>
        </p:spPr>
        <p:txBody>
          <a:bodyPr wrap="none" rtlCol="0">
            <a:spAutoFit/>
          </a:bodyPr>
          <a:lstStyle/>
          <a:p>
            <a:pPr algn="ctr"/>
            <a:r>
              <a:rPr lang="en-US" sz="1400" b="1" dirty="0" smtClean="0">
                <a:solidFill>
                  <a:schemeClr val="bg1"/>
                </a:solidFill>
              </a:rPr>
              <a:t>200+ Satellites in View </a:t>
            </a:r>
          </a:p>
          <a:p>
            <a:pPr algn="ctr"/>
            <a:r>
              <a:rPr lang="en-US" sz="1400" b="1" dirty="0" smtClean="0">
                <a:solidFill>
                  <a:schemeClr val="bg1"/>
                </a:solidFill>
              </a:rPr>
              <a:t>From Single Ground Point</a:t>
            </a:r>
          </a:p>
          <a:p>
            <a:pPr algn="ctr"/>
            <a:r>
              <a:rPr lang="en-US" sz="800" b="1" dirty="0" smtClean="0">
                <a:solidFill>
                  <a:schemeClr val="bg1"/>
                </a:solidFill>
              </a:rPr>
              <a:t>(0 degree grazing angle shown)</a:t>
            </a:r>
            <a:endParaRPr lang="en-US" sz="1000" b="1" dirty="0" smtClean="0">
              <a:solidFill>
                <a:schemeClr val="bg1"/>
              </a:solidFill>
            </a:endParaRPr>
          </a:p>
        </p:txBody>
      </p:sp>
    </p:spTree>
    <p:extLst>
      <p:ext uri="{BB962C8B-B14F-4D97-AF65-F5344CB8AC3E}">
        <p14:creationId xmlns:p14="http://schemas.microsoft.com/office/powerpoint/2010/main" val="360443796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1920137" y="3907763"/>
            <a:ext cx="1048514" cy="602855"/>
            <a:chOff x="1438967" y="3351364"/>
            <a:chExt cx="1554681" cy="879552"/>
          </a:xfrm>
        </p:grpSpPr>
        <p:pic>
          <p:nvPicPr>
            <p:cNvPr id="44" name="Picture 4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38967" y="3586480"/>
              <a:ext cx="1365194" cy="644436"/>
            </a:xfrm>
            <a:prstGeom prst="rect">
              <a:avLst/>
            </a:prstGeom>
          </p:spPr>
        </p:pic>
        <p:sp>
          <p:nvSpPr>
            <p:cNvPr id="45" name="Rectangle 44"/>
            <p:cNvSpPr/>
            <p:nvPr/>
          </p:nvSpPr>
          <p:spPr>
            <a:xfrm rot="1080703">
              <a:off x="1866501" y="3351364"/>
              <a:ext cx="1127147" cy="400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sp>
        <p:nvSpPr>
          <p:cNvPr id="25" name="Rectangle 24"/>
          <p:cNvSpPr/>
          <p:nvPr/>
        </p:nvSpPr>
        <p:spPr>
          <a:xfrm>
            <a:off x="487015" y="5490398"/>
            <a:ext cx="8205134" cy="104531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2" name="Footer Placeholder 1"/>
          <p:cNvSpPr>
            <a:spLocks noGrp="1"/>
          </p:cNvSpPr>
          <p:nvPr>
            <p:ph type="ftr" sz="quarter" idx="10"/>
          </p:nvPr>
        </p:nvSpPr>
        <p:spPr/>
        <p:txBody>
          <a:bodyPr/>
          <a:lstStyle/>
          <a:p>
            <a:pPr fontAlgn="auto">
              <a:spcBef>
                <a:spcPts val="0"/>
              </a:spcBef>
              <a:spcAft>
                <a:spcPts val="0"/>
              </a:spcAft>
              <a:defRPr/>
            </a:pPr>
            <a:r>
              <a:rPr lang="en-US" kern="0" dirty="0">
                <a:solidFill>
                  <a:schemeClr val="bg1">
                    <a:lumMod val="50000"/>
                  </a:schemeClr>
                </a:solidFill>
                <a:cs typeface="Calibri" pitchFamily="34" charset="0"/>
              </a:rPr>
              <a:t>Distribution A.  Approved for public release;  distribution unlimited.</a:t>
            </a:r>
          </a:p>
        </p:txBody>
      </p:sp>
      <p:sp>
        <p:nvSpPr>
          <p:cNvPr id="3" name="Slide Number Placeholder 2"/>
          <p:cNvSpPr>
            <a:spLocks noGrp="1"/>
          </p:cNvSpPr>
          <p:nvPr>
            <p:ph type="sldNum" sz="quarter" idx="11"/>
          </p:nvPr>
        </p:nvSpPr>
        <p:spPr/>
        <p:txBody>
          <a:bodyPr/>
          <a:lstStyle/>
          <a:p>
            <a:pPr>
              <a:defRPr/>
            </a:pPr>
            <a:fld id="{231CC523-8BC6-4921-807A-66BD262F34AB}" type="slidenum">
              <a:rPr lang="en-US" smtClean="0"/>
              <a:pPr>
                <a:defRPr/>
              </a:pPr>
              <a:t>5</a:t>
            </a:fld>
            <a:endParaRPr lang="en-US"/>
          </a:p>
        </p:txBody>
      </p:sp>
      <p:sp>
        <p:nvSpPr>
          <p:cNvPr id="4" name="Content Placeholder 3"/>
          <p:cNvSpPr>
            <a:spLocks noGrp="1"/>
          </p:cNvSpPr>
          <p:nvPr>
            <p:ph sz="quarter" idx="13"/>
          </p:nvPr>
        </p:nvSpPr>
        <p:spPr>
          <a:xfrm>
            <a:off x="696222" y="5530154"/>
            <a:ext cx="2871921" cy="1045310"/>
          </a:xfrm>
        </p:spPr>
        <p:txBody>
          <a:bodyPr/>
          <a:lstStyle/>
          <a:p>
            <a:pPr marL="0" indent="0">
              <a:buNone/>
            </a:pPr>
            <a:r>
              <a:rPr lang="en-US" b="1" dirty="0" smtClean="0"/>
              <a:t>Military Benefits</a:t>
            </a:r>
          </a:p>
          <a:p>
            <a:r>
              <a:rPr lang="en-US" sz="1600" dirty="0" smtClean="0"/>
              <a:t>Resilience</a:t>
            </a:r>
          </a:p>
          <a:p>
            <a:r>
              <a:rPr lang="en-US" sz="1600" dirty="0" smtClean="0"/>
              <a:t>Deterrence</a:t>
            </a:r>
          </a:p>
        </p:txBody>
      </p:sp>
      <p:sp>
        <p:nvSpPr>
          <p:cNvPr id="5" name="Title 4"/>
          <p:cNvSpPr>
            <a:spLocks noGrp="1"/>
          </p:cNvSpPr>
          <p:nvPr>
            <p:ph type="ctrTitle"/>
          </p:nvPr>
        </p:nvSpPr>
        <p:spPr/>
        <p:txBody>
          <a:bodyPr>
            <a:normAutofit/>
          </a:bodyPr>
          <a:lstStyle/>
          <a:p>
            <a:r>
              <a:rPr lang="en-US" dirty="0" smtClean="0"/>
              <a:t>Cost Objective:  Blackjack</a:t>
            </a:r>
            <a:endParaRPr lang="en-US" dirty="0"/>
          </a:p>
        </p:txBody>
      </p:sp>
      <p:sp>
        <p:nvSpPr>
          <p:cNvPr id="7" name="TextBox 6"/>
          <p:cNvSpPr txBox="1"/>
          <p:nvPr/>
        </p:nvSpPr>
        <p:spPr>
          <a:xfrm rot="16200000">
            <a:off x="-855844" y="2826638"/>
            <a:ext cx="3023392" cy="369332"/>
          </a:xfrm>
          <a:prstGeom prst="rect">
            <a:avLst/>
          </a:prstGeom>
          <a:noFill/>
        </p:spPr>
        <p:txBody>
          <a:bodyPr wrap="none" rtlCol="0">
            <a:spAutoFit/>
          </a:bodyPr>
          <a:lstStyle/>
          <a:p>
            <a:r>
              <a:rPr lang="en-US" dirty="0" smtClean="0"/>
              <a:t>Launch:  $3M/satellite x 90 </a:t>
            </a:r>
            <a:endParaRPr lang="en-US" dirty="0"/>
          </a:p>
        </p:txBody>
      </p:sp>
      <p:sp>
        <p:nvSpPr>
          <p:cNvPr id="8" name="TextBox 7"/>
          <p:cNvSpPr txBox="1"/>
          <p:nvPr/>
        </p:nvSpPr>
        <p:spPr>
          <a:xfrm>
            <a:off x="1181251" y="1633096"/>
            <a:ext cx="1205779" cy="400110"/>
          </a:xfrm>
          <a:prstGeom prst="rect">
            <a:avLst/>
          </a:prstGeom>
          <a:noFill/>
        </p:spPr>
        <p:txBody>
          <a:bodyPr wrap="none" rtlCol="0">
            <a:spAutoFit/>
          </a:bodyPr>
          <a:lstStyle/>
          <a:p>
            <a:r>
              <a:rPr lang="en-US" sz="2000" dirty="0" smtClean="0"/>
              <a:t>= </a:t>
            </a:r>
            <a:r>
              <a:rPr lang="en-US" sz="2000" u="sng" dirty="0" smtClean="0"/>
              <a:t>$270M</a:t>
            </a:r>
            <a:endParaRPr lang="en-US" sz="2000" u="sng" dirty="0"/>
          </a:p>
        </p:txBody>
      </p:sp>
      <p:grpSp>
        <p:nvGrpSpPr>
          <p:cNvPr id="13" name="Group 12"/>
          <p:cNvGrpSpPr/>
          <p:nvPr/>
        </p:nvGrpSpPr>
        <p:grpSpPr>
          <a:xfrm>
            <a:off x="1758889" y="2122616"/>
            <a:ext cx="1919466" cy="1703701"/>
            <a:chOff x="2486584" y="2804740"/>
            <a:chExt cx="1919466" cy="1703701"/>
          </a:xfrm>
        </p:grpSpPr>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86584" y="2804740"/>
              <a:ext cx="1919466" cy="1364348"/>
            </a:xfrm>
            <a:prstGeom prst="rect">
              <a:avLst/>
            </a:prstGeom>
          </p:spPr>
        </p:pic>
        <p:sp>
          <p:nvSpPr>
            <p:cNvPr id="12" name="Rectangle 11"/>
            <p:cNvSpPr/>
            <p:nvPr/>
          </p:nvSpPr>
          <p:spPr>
            <a:xfrm rot="1119382">
              <a:off x="2656363" y="4026869"/>
              <a:ext cx="988828" cy="4815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sp>
        <p:nvSpPr>
          <p:cNvPr id="18" name="TextBox 17"/>
          <p:cNvSpPr txBox="1"/>
          <p:nvPr/>
        </p:nvSpPr>
        <p:spPr>
          <a:xfrm>
            <a:off x="1693533" y="3634628"/>
            <a:ext cx="2600081" cy="369332"/>
          </a:xfrm>
          <a:prstGeom prst="rect">
            <a:avLst/>
          </a:prstGeom>
          <a:noFill/>
        </p:spPr>
        <p:txBody>
          <a:bodyPr wrap="square" rtlCol="0">
            <a:spAutoFit/>
          </a:bodyPr>
          <a:lstStyle/>
          <a:p>
            <a:pPr algn="ctr"/>
            <a:r>
              <a:rPr lang="en-US" dirty="0" smtClean="0"/>
              <a:t>Payload:  $2M x 90 </a:t>
            </a:r>
            <a:endParaRPr lang="en-US" dirty="0"/>
          </a:p>
        </p:txBody>
      </p:sp>
      <p:sp>
        <p:nvSpPr>
          <p:cNvPr id="19" name="TextBox 18"/>
          <p:cNvSpPr txBox="1"/>
          <p:nvPr/>
        </p:nvSpPr>
        <p:spPr>
          <a:xfrm>
            <a:off x="3075465" y="3206926"/>
            <a:ext cx="1066318" cy="400110"/>
          </a:xfrm>
          <a:prstGeom prst="rect">
            <a:avLst/>
          </a:prstGeom>
          <a:noFill/>
        </p:spPr>
        <p:txBody>
          <a:bodyPr wrap="none" rtlCol="0">
            <a:spAutoFit/>
          </a:bodyPr>
          <a:lstStyle/>
          <a:p>
            <a:r>
              <a:rPr lang="en-US" sz="2000" dirty="0" smtClean="0"/>
              <a:t>= </a:t>
            </a:r>
            <a:r>
              <a:rPr lang="en-US" sz="2000" u="sng" dirty="0" smtClean="0"/>
              <a:t>$</a:t>
            </a:r>
            <a:r>
              <a:rPr lang="en-US" sz="2000" u="sng" dirty="0"/>
              <a:t>9</a:t>
            </a:r>
            <a:r>
              <a:rPr lang="en-US" sz="2000" u="sng" dirty="0" smtClean="0"/>
              <a:t>0M</a:t>
            </a:r>
            <a:endParaRPr lang="en-US" sz="2000" u="sng" dirty="0"/>
          </a:p>
        </p:txBody>
      </p:sp>
      <p:sp>
        <p:nvSpPr>
          <p:cNvPr id="20" name="TextBox 19"/>
          <p:cNvSpPr txBox="1"/>
          <p:nvPr/>
        </p:nvSpPr>
        <p:spPr>
          <a:xfrm>
            <a:off x="3005236" y="4065188"/>
            <a:ext cx="1205779" cy="400110"/>
          </a:xfrm>
          <a:prstGeom prst="rect">
            <a:avLst/>
          </a:prstGeom>
          <a:noFill/>
        </p:spPr>
        <p:txBody>
          <a:bodyPr wrap="none" rtlCol="0">
            <a:spAutoFit/>
          </a:bodyPr>
          <a:lstStyle/>
          <a:p>
            <a:r>
              <a:rPr lang="en-US" sz="2000" dirty="0" smtClean="0"/>
              <a:t>= </a:t>
            </a:r>
            <a:r>
              <a:rPr lang="en-US" sz="2000" u="sng" dirty="0" smtClean="0"/>
              <a:t>$180M</a:t>
            </a:r>
            <a:endParaRPr lang="en-US" sz="2000" u="sng" dirty="0"/>
          </a:p>
        </p:txBody>
      </p:sp>
      <p:sp>
        <p:nvSpPr>
          <p:cNvPr id="10" name="TextBox 9"/>
          <p:cNvSpPr txBox="1"/>
          <p:nvPr/>
        </p:nvSpPr>
        <p:spPr>
          <a:xfrm>
            <a:off x="1622413" y="2065064"/>
            <a:ext cx="2534439" cy="369332"/>
          </a:xfrm>
          <a:prstGeom prst="rect">
            <a:avLst/>
          </a:prstGeom>
          <a:solidFill>
            <a:schemeClr val="bg1"/>
          </a:solidFill>
        </p:spPr>
        <p:txBody>
          <a:bodyPr wrap="square" rtlCol="0">
            <a:spAutoFit/>
          </a:bodyPr>
          <a:lstStyle/>
          <a:p>
            <a:pPr algn="ctr"/>
            <a:r>
              <a:rPr lang="en-US" dirty="0" err="1" smtClean="0"/>
              <a:t>Std</a:t>
            </a:r>
            <a:r>
              <a:rPr lang="en-US" dirty="0" smtClean="0"/>
              <a:t> Bus: $1M x 90</a:t>
            </a:r>
            <a:endParaRPr lang="en-US" dirty="0"/>
          </a:p>
        </p:txBody>
      </p:sp>
      <p:sp>
        <p:nvSpPr>
          <p:cNvPr id="22" name="Content Placeholder 3"/>
          <p:cNvSpPr txBox="1">
            <a:spLocks/>
          </p:cNvSpPr>
          <p:nvPr/>
        </p:nvSpPr>
        <p:spPr bwMode="auto">
          <a:xfrm>
            <a:off x="5080894" y="880584"/>
            <a:ext cx="3338528" cy="44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1800" kern="120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b="1" dirty="0">
                <a:latin typeface="+mn-lt"/>
                <a:ea typeface="+mn-ea"/>
                <a:cs typeface="+mn-cs"/>
              </a:rPr>
              <a:t>Cost of </a:t>
            </a:r>
            <a:r>
              <a:rPr lang="en-US" sz="1600" b="1" dirty="0" smtClean="0">
                <a:latin typeface="+mn-lt"/>
                <a:ea typeface="+mn-ea"/>
                <a:cs typeface="+mn-cs"/>
              </a:rPr>
              <a:t>One </a:t>
            </a:r>
            <a:r>
              <a:rPr lang="en-US" sz="1600" b="1" dirty="0">
                <a:latin typeface="+mn-lt"/>
                <a:ea typeface="+mn-ea"/>
                <a:cs typeface="+mn-cs"/>
              </a:rPr>
              <a:t>SBIRS GEO</a:t>
            </a:r>
          </a:p>
        </p:txBody>
      </p:sp>
      <p:cxnSp>
        <p:nvCxnSpPr>
          <p:cNvPr id="24" name="Straight Connector 23"/>
          <p:cNvCxnSpPr/>
          <p:nvPr/>
        </p:nvCxnSpPr>
        <p:spPr bwMode="auto">
          <a:xfrm>
            <a:off x="4597850" y="1151571"/>
            <a:ext cx="5127" cy="3473109"/>
          </a:xfrm>
          <a:prstGeom prst="line">
            <a:avLst/>
          </a:prstGeom>
          <a:noFill/>
          <a:ln w="76200">
            <a:solidFill>
              <a:schemeClr val="accent1">
                <a:lumMod val="75000"/>
              </a:schemeClr>
            </a:solidFill>
            <a:round/>
            <a:headEnd/>
            <a:tailEnd/>
          </a:ln>
          <a:extLst>
            <a:ext uri="{909E8E84-426E-40dd-AFC4-6F175D3DCCD1}">
              <a14:hiddenFill xmlns:a14="http://schemas.microsoft.com/office/drawing/2010/main">
                <a:noFill/>
              </a14:hiddenFill>
            </a:ext>
          </a:extLst>
        </p:spPr>
      </p:cxnSp>
      <p:sp>
        <p:nvSpPr>
          <p:cNvPr id="30" name="Content Placeholder 3"/>
          <p:cNvSpPr txBox="1">
            <a:spLocks/>
          </p:cNvSpPr>
          <p:nvPr/>
        </p:nvSpPr>
        <p:spPr bwMode="auto">
          <a:xfrm>
            <a:off x="594360" y="851654"/>
            <a:ext cx="3742679" cy="71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1800" kern="120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600" b="1" dirty="0" smtClean="0"/>
              <a:t>Cost of Notional LEO </a:t>
            </a:r>
          </a:p>
          <a:p>
            <a:pPr marL="0" indent="0" algn="ctr">
              <a:buFont typeface="Arial" pitchFamily="34" charset="0"/>
              <a:buNone/>
            </a:pPr>
            <a:r>
              <a:rPr lang="en-US" sz="1600" b="1" dirty="0" smtClean="0"/>
              <a:t>OPIR Constellation</a:t>
            </a:r>
            <a:endParaRPr lang="en-US" sz="1600" b="1" dirty="0"/>
          </a:p>
        </p:txBody>
      </p:sp>
      <p:sp>
        <p:nvSpPr>
          <p:cNvPr id="31" name="Content Placeholder 3"/>
          <p:cNvSpPr txBox="1">
            <a:spLocks/>
          </p:cNvSpPr>
          <p:nvPr/>
        </p:nvSpPr>
        <p:spPr bwMode="auto">
          <a:xfrm>
            <a:off x="3365133" y="5862767"/>
            <a:ext cx="2819753" cy="71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1800" kern="120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dirty="0" smtClean="0"/>
              <a:t>Rapid tech refresh</a:t>
            </a:r>
          </a:p>
          <a:p>
            <a:r>
              <a:rPr lang="en-US" sz="1600" dirty="0" smtClean="0"/>
              <a:t>Global persistence</a:t>
            </a:r>
          </a:p>
          <a:p>
            <a:endParaRPr lang="en-US" sz="1600" b="1" dirty="0"/>
          </a:p>
        </p:txBody>
      </p:sp>
      <p:sp>
        <p:nvSpPr>
          <p:cNvPr id="32" name="Content Placeholder 3"/>
          <p:cNvSpPr txBox="1">
            <a:spLocks/>
          </p:cNvSpPr>
          <p:nvPr/>
        </p:nvSpPr>
        <p:spPr bwMode="auto">
          <a:xfrm>
            <a:off x="6421668" y="5857447"/>
            <a:ext cx="2270481" cy="71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1800" kern="120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dirty="0" smtClean="0"/>
              <a:t>Scalable</a:t>
            </a:r>
          </a:p>
          <a:p>
            <a:r>
              <a:rPr lang="en-US" sz="1600" dirty="0" smtClean="0"/>
              <a:t>Tactical timelines</a:t>
            </a:r>
          </a:p>
          <a:p>
            <a:endParaRPr lang="en-US" sz="1600" b="1" dirty="0"/>
          </a:p>
        </p:txBody>
      </p:sp>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07213" y="1572474"/>
            <a:ext cx="3722115" cy="3022301"/>
          </a:xfrm>
          <a:prstGeom prst="rect">
            <a:avLst/>
          </a:prstGeom>
        </p:spPr>
      </p:pic>
      <p:pic>
        <p:nvPicPr>
          <p:cNvPr id="15" name="Picture 14"/>
          <p:cNvPicPr>
            <a:picLocks noChangeAspect="1"/>
          </p:cNvPicPr>
          <p:nvPr/>
        </p:nvPicPr>
        <p:blipFill rotWithShape="1">
          <a:blip r:embed="rId6" cstate="screen">
            <a:extLst>
              <a:ext uri="{28A0092B-C50C-407E-A947-70E740481C1C}">
                <a14:useLocalDpi xmlns:a14="http://schemas.microsoft.com/office/drawing/2010/main"/>
              </a:ext>
            </a:extLst>
          </a:blip>
          <a:srcRect l="32142" t="7181" r="36955" b="20082"/>
          <a:stretch/>
        </p:blipFill>
        <p:spPr>
          <a:xfrm>
            <a:off x="808521" y="1277832"/>
            <a:ext cx="508845" cy="3454789"/>
          </a:xfrm>
          <a:prstGeom prst="rect">
            <a:avLst/>
          </a:prstGeom>
        </p:spPr>
      </p:pic>
      <p:sp>
        <p:nvSpPr>
          <p:cNvPr id="29" name="TextBox 28"/>
          <p:cNvSpPr txBox="1"/>
          <p:nvPr/>
        </p:nvSpPr>
        <p:spPr>
          <a:xfrm>
            <a:off x="5393880" y="1179003"/>
            <a:ext cx="2771593" cy="338554"/>
          </a:xfrm>
          <a:prstGeom prst="rect">
            <a:avLst/>
          </a:prstGeom>
          <a:noFill/>
          <a:ln>
            <a:noFill/>
          </a:ln>
        </p:spPr>
        <p:txBody>
          <a:bodyPr wrap="none" rtlCol="0">
            <a:spAutoFit/>
          </a:bodyPr>
          <a:lstStyle/>
          <a:p>
            <a:r>
              <a:rPr lang="en-US" sz="1600" dirty="0" smtClean="0"/>
              <a:t>Spacecraft + Launch:  $1.2B</a:t>
            </a:r>
          </a:p>
        </p:txBody>
      </p:sp>
      <p:sp>
        <p:nvSpPr>
          <p:cNvPr id="33" name="TextBox 32"/>
          <p:cNvSpPr txBox="1"/>
          <p:nvPr/>
        </p:nvSpPr>
        <p:spPr>
          <a:xfrm>
            <a:off x="721004" y="4682431"/>
            <a:ext cx="3611680" cy="584775"/>
          </a:xfrm>
          <a:prstGeom prst="rect">
            <a:avLst/>
          </a:prstGeom>
          <a:noFill/>
        </p:spPr>
        <p:txBody>
          <a:bodyPr wrap="square" rtlCol="0">
            <a:spAutoFit/>
          </a:bodyPr>
          <a:lstStyle/>
          <a:p>
            <a:pPr algn="ctr"/>
            <a:r>
              <a:rPr lang="en-US" sz="1600" b="1" dirty="0" smtClean="0"/>
              <a:t>CONSTELLATION COST</a:t>
            </a:r>
          </a:p>
          <a:p>
            <a:pPr algn="ctr"/>
            <a:r>
              <a:rPr lang="en-US" sz="1600" b="1" dirty="0" smtClean="0"/>
              <a:t>$540M</a:t>
            </a:r>
          </a:p>
        </p:txBody>
      </p:sp>
    </p:spTree>
    <p:extLst>
      <p:ext uri="{BB962C8B-B14F-4D97-AF65-F5344CB8AC3E}">
        <p14:creationId xmlns:p14="http://schemas.microsoft.com/office/powerpoint/2010/main" val="201480196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423276" y="2880545"/>
            <a:ext cx="8339723" cy="16737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17" name="Rectangle 16"/>
          <p:cNvSpPr/>
          <p:nvPr/>
        </p:nvSpPr>
        <p:spPr>
          <a:xfrm>
            <a:off x="423276" y="4626507"/>
            <a:ext cx="8339723" cy="181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9" name="Rectangle 8"/>
          <p:cNvSpPr/>
          <p:nvPr/>
        </p:nvSpPr>
        <p:spPr>
          <a:xfrm>
            <a:off x="423277" y="1022349"/>
            <a:ext cx="8339723" cy="178695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6" name="Footer Placeholder 4"/>
          <p:cNvSpPr>
            <a:spLocks noGrp="1"/>
          </p:cNvSpPr>
          <p:nvPr>
            <p:ph type="ftr" sz="quarter" idx="10"/>
          </p:nvPr>
        </p:nvSpPr>
        <p:spPr>
          <a:prstGeom prst="rect">
            <a:avLst/>
          </a:prstGeom>
        </p:spPr>
        <p:txBody>
          <a:bodyPr anchor="ctr"/>
          <a:lstStyle/>
          <a:p>
            <a:pPr fontAlgn="auto">
              <a:spcBef>
                <a:spcPts val="0"/>
              </a:spcBef>
              <a:spcAft>
                <a:spcPts val="0"/>
              </a:spcAft>
              <a:defRPr/>
            </a:pPr>
            <a:r>
              <a:rPr lang="en-US" kern="0" dirty="0">
                <a:solidFill>
                  <a:schemeClr val="bg1">
                    <a:lumMod val="50000"/>
                  </a:schemeClr>
                </a:solidFill>
                <a:cs typeface="Calibri" pitchFamily="34" charset="0"/>
              </a:rPr>
              <a:t>Distribution A.  Approved for public release;  distribution unlimited.</a:t>
            </a:r>
          </a:p>
        </p:txBody>
      </p:sp>
      <p:sp>
        <p:nvSpPr>
          <p:cNvPr id="7" name="Slide Number Placeholder 3"/>
          <p:cNvSpPr>
            <a:spLocks noGrp="1"/>
          </p:cNvSpPr>
          <p:nvPr>
            <p:ph type="sldNum" sz="quarter" idx="11"/>
          </p:nvPr>
        </p:nvSpPr>
        <p:spPr>
          <a:prstGeom prst="rect">
            <a:avLst/>
          </a:prstGeom>
        </p:spPr>
        <p:txBody>
          <a:bodyPr vert="horz" wrap="square" lIns="91440" tIns="45720" rIns="91440" bIns="45720" numCol="1" anchor="ctr" anchorCtr="0" compatLnSpc="1">
            <a:prstTxWarp prst="textNoShape">
              <a:avLst/>
            </a:prstTxWarp>
          </a:bodyPr>
          <a:lstStyle/>
          <a:p>
            <a:fld id="{79E13FE9-E48E-4900-B804-9F29FFFFA004}" type="slidenum">
              <a:rPr lang="en-US"/>
              <a:pPr/>
              <a:t>6</a:t>
            </a:fld>
            <a:endParaRPr lang="en-US" dirty="0"/>
          </a:p>
        </p:txBody>
      </p:sp>
      <p:sp>
        <p:nvSpPr>
          <p:cNvPr id="34" name="Title 33"/>
          <p:cNvSpPr>
            <a:spLocks noGrp="1"/>
          </p:cNvSpPr>
          <p:nvPr>
            <p:ph type="ctrTitle"/>
          </p:nvPr>
        </p:nvSpPr>
        <p:spPr>
          <a:xfrm>
            <a:off x="1622425" y="151418"/>
            <a:ext cx="6707759" cy="612648"/>
          </a:xfrm>
        </p:spPr>
        <p:txBody>
          <a:bodyPr>
            <a:normAutofit/>
          </a:bodyPr>
          <a:lstStyle/>
          <a:p>
            <a:r>
              <a:rPr lang="en-US" dirty="0" smtClean="0"/>
              <a:t>Program Technology Challenges</a:t>
            </a:r>
            <a:endParaRPr lang="en-US" dirty="0"/>
          </a:p>
        </p:txBody>
      </p:sp>
      <p:sp>
        <p:nvSpPr>
          <p:cNvPr id="4" name="Content Placeholder 3"/>
          <p:cNvSpPr>
            <a:spLocks noGrp="1"/>
          </p:cNvSpPr>
          <p:nvPr>
            <p:ph sz="quarter" idx="13"/>
          </p:nvPr>
        </p:nvSpPr>
        <p:spPr>
          <a:xfrm>
            <a:off x="3280735" y="1022349"/>
            <a:ext cx="5482266" cy="5334000"/>
          </a:xfrm>
        </p:spPr>
        <p:txBody>
          <a:bodyPr/>
          <a:lstStyle/>
          <a:p>
            <a:pPr marL="231775" lvl="2" indent="-227013"/>
            <a:r>
              <a:rPr lang="en-US" sz="1600" dirty="0" smtClean="0">
                <a:ea typeface="Tahoma" pitchFamily="34" charset="0"/>
              </a:rPr>
              <a:t>Demonstrate payload autonomy </a:t>
            </a:r>
          </a:p>
          <a:p>
            <a:pPr marL="404813" lvl="4" indent="-179388"/>
            <a:r>
              <a:rPr lang="en-US" sz="1500" dirty="0" smtClean="0">
                <a:ea typeface="Tahoma" pitchFamily="34" charset="0"/>
              </a:rPr>
              <a:t>Auto Target Recognition and geolocation </a:t>
            </a:r>
          </a:p>
          <a:p>
            <a:pPr marL="404813" lvl="4" indent="-179388"/>
            <a:r>
              <a:rPr lang="en-US" sz="1500" dirty="0" smtClean="0">
                <a:ea typeface="Tahoma" pitchFamily="34" charset="0"/>
              </a:rPr>
              <a:t>Tactical- and operational-level direct prioritization</a:t>
            </a:r>
          </a:p>
          <a:p>
            <a:pPr marL="231775" lvl="2" indent="-227013"/>
            <a:r>
              <a:rPr lang="en-US" sz="1600" dirty="0" smtClean="0">
                <a:ea typeface="Tahoma" pitchFamily="34" charset="0"/>
              </a:rPr>
              <a:t>Demonstrate multi-theater mission autonomy</a:t>
            </a:r>
          </a:p>
          <a:p>
            <a:pPr marL="404813" lvl="4" indent="-179388"/>
            <a:r>
              <a:rPr lang="en-US" sz="1500" dirty="0" smtClean="0">
                <a:ea typeface="Tahoma" pitchFamily="34" charset="0"/>
              </a:rPr>
              <a:t>Develop human-on-the-loop verification schemes for space C3ISR</a:t>
            </a:r>
          </a:p>
          <a:p>
            <a:pPr marL="119063" lvl="1" indent="0">
              <a:buNone/>
            </a:pPr>
            <a:endParaRPr lang="en-US" sz="1800" dirty="0" smtClean="0">
              <a:ea typeface="Tahoma" pitchFamily="34" charset="0"/>
            </a:endParaRPr>
          </a:p>
          <a:p>
            <a:pPr marL="231775" lvl="2" indent="-227013"/>
            <a:r>
              <a:rPr lang="en-US" sz="1600" dirty="0" smtClean="0">
                <a:ea typeface="Tahoma" pitchFamily="34" charset="0"/>
              </a:rPr>
              <a:t>Demonstrate DoD can maintain commercial pace </a:t>
            </a:r>
          </a:p>
          <a:p>
            <a:pPr marL="231775" lvl="2" indent="-227013"/>
            <a:r>
              <a:rPr lang="en-US" sz="1600" dirty="0" smtClean="0">
                <a:ea typeface="Tahoma" pitchFamily="34" charset="0"/>
              </a:rPr>
              <a:t>Flight readiness to LEO operations in weeks</a:t>
            </a:r>
          </a:p>
          <a:p>
            <a:pPr marL="404813" lvl="3" indent="-179388"/>
            <a:r>
              <a:rPr lang="en-US" sz="1500" dirty="0" smtClean="0">
                <a:ea typeface="Tahoma" pitchFamily="34" charset="0"/>
              </a:rPr>
              <a:t>Annual </a:t>
            </a:r>
            <a:r>
              <a:rPr lang="en-US" sz="1500" dirty="0">
                <a:ea typeface="Tahoma" pitchFamily="34" charset="0"/>
              </a:rPr>
              <a:t>t</a:t>
            </a:r>
            <a:r>
              <a:rPr lang="en-US" sz="1500" dirty="0" smtClean="0">
                <a:ea typeface="Tahoma" pitchFamily="34" charset="0"/>
              </a:rPr>
              <a:t>ech </a:t>
            </a:r>
            <a:r>
              <a:rPr lang="en-US" sz="1500" dirty="0">
                <a:ea typeface="Tahoma" pitchFamily="34" charset="0"/>
              </a:rPr>
              <a:t>r</a:t>
            </a:r>
            <a:r>
              <a:rPr lang="en-US" sz="1500" dirty="0" smtClean="0">
                <a:ea typeface="Tahoma" pitchFamily="34" charset="0"/>
              </a:rPr>
              <a:t>efresh cycle</a:t>
            </a:r>
          </a:p>
          <a:p>
            <a:pPr marL="231775" lvl="2"/>
            <a:r>
              <a:rPr lang="en-US" sz="1600" dirty="0" smtClean="0">
                <a:ea typeface="Tahoma" pitchFamily="34" charset="0"/>
              </a:rPr>
              <a:t>Interface Control Document (ICD) to manage commercial configurations</a:t>
            </a:r>
          </a:p>
          <a:p>
            <a:pPr marL="119063" lvl="1" indent="0">
              <a:buNone/>
            </a:pPr>
            <a:endParaRPr lang="en-US" sz="1800" dirty="0" smtClean="0">
              <a:ea typeface="Tahoma" pitchFamily="34" charset="0"/>
            </a:endParaRPr>
          </a:p>
          <a:p>
            <a:pPr marL="231775" lvl="2"/>
            <a:r>
              <a:rPr lang="en-US" sz="1600" dirty="0" smtClean="0">
                <a:ea typeface="Tahoma" pitchFamily="34" charset="0"/>
              </a:rPr>
              <a:t>Demonstrate capability of OPIR/PNT/RF systems to augment NSS systems without exquisite payload cost and schedule</a:t>
            </a:r>
          </a:p>
          <a:p>
            <a:pPr marL="231775" lvl="2"/>
            <a:r>
              <a:rPr lang="en-US" sz="1600" dirty="0" smtClean="0">
                <a:ea typeface="Tahoma" pitchFamily="34" charset="0"/>
              </a:rPr>
              <a:t>Prove pivot to LEO as optimal architecture to expand NSS capabilities and quickly respond to new threats</a:t>
            </a:r>
          </a:p>
        </p:txBody>
      </p:sp>
      <p:pic>
        <p:nvPicPr>
          <p:cNvPr id="13" name="Picture 2" descr="http://www.spaceflightinsider.com/wp-content/uploads/2016/08/Orbital-ATK-Iridium-NEXT-25.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3277" y="2883591"/>
            <a:ext cx="2826698" cy="167067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3277" y="3351535"/>
            <a:ext cx="2826697" cy="923330"/>
          </a:xfrm>
          <a:prstGeom prst="rect">
            <a:avLst/>
          </a:prstGeom>
          <a:solidFill>
            <a:schemeClr val="bg1">
              <a:alpha val="64000"/>
            </a:schemeClr>
          </a:solidFill>
        </p:spPr>
        <p:txBody>
          <a:bodyPr wrap="square" rtlCol="0">
            <a:spAutoFit/>
          </a:bodyPr>
          <a:lstStyle/>
          <a:p>
            <a:pPr algn="ctr"/>
            <a:r>
              <a:rPr lang="en-US" b="1" dirty="0" smtClean="0">
                <a:solidFill>
                  <a:schemeClr val="accent1">
                    <a:lumMod val="50000"/>
                  </a:schemeClr>
                </a:solidFill>
              </a:rPr>
              <a:t>Payload Manufacturing Technology</a:t>
            </a:r>
            <a:endParaRPr lang="en-US" b="1" dirty="0">
              <a:solidFill>
                <a:schemeClr val="accent1">
                  <a:lumMod val="50000"/>
                </a:schemeClr>
              </a:solidFill>
            </a:endParaRPr>
          </a:p>
        </p:txBody>
      </p:sp>
      <p:pic>
        <p:nvPicPr>
          <p:cNvPr id="18" name="Picture 17"/>
          <p:cNvPicPr>
            <a:picLocks noChangeAspect="1"/>
          </p:cNvPicPr>
          <p:nvPr/>
        </p:nvPicPr>
        <p:blipFill rotWithShape="1">
          <a:blip r:embed="rId4" cstate="screen">
            <a:extLst>
              <a:ext uri="{28A0092B-C50C-407E-A947-70E740481C1C}">
                <a14:useLocalDpi xmlns:a14="http://schemas.microsoft.com/office/drawing/2010/main"/>
              </a:ext>
            </a:extLst>
          </a:blip>
          <a:srcRect l="3057"/>
          <a:stretch/>
        </p:blipFill>
        <p:spPr>
          <a:xfrm>
            <a:off x="422033" y="4625509"/>
            <a:ext cx="2828481" cy="1814953"/>
          </a:xfrm>
          <a:prstGeom prst="rect">
            <a:avLst/>
          </a:prstGeom>
        </p:spPr>
      </p:pic>
      <p:sp>
        <p:nvSpPr>
          <p:cNvPr id="5" name="TextBox 4"/>
          <p:cNvSpPr txBox="1"/>
          <p:nvPr/>
        </p:nvSpPr>
        <p:spPr>
          <a:xfrm>
            <a:off x="423277" y="5089792"/>
            <a:ext cx="2826698" cy="646331"/>
          </a:xfrm>
          <a:prstGeom prst="rect">
            <a:avLst/>
          </a:prstGeom>
          <a:solidFill>
            <a:schemeClr val="bg1">
              <a:alpha val="64000"/>
            </a:schemeClr>
          </a:solidFill>
        </p:spPr>
        <p:txBody>
          <a:bodyPr wrap="square" rtlCol="0">
            <a:spAutoFit/>
          </a:bodyPr>
          <a:lstStyle/>
          <a:p>
            <a:pPr algn="ctr"/>
            <a:r>
              <a:rPr lang="en-US" b="1" dirty="0" smtClean="0">
                <a:solidFill>
                  <a:schemeClr val="accent1">
                    <a:lumMod val="50000"/>
                  </a:schemeClr>
                </a:solidFill>
              </a:rPr>
              <a:t>LEO Constellation Performance</a:t>
            </a:r>
            <a:endParaRPr lang="en-US" b="1" dirty="0">
              <a:solidFill>
                <a:schemeClr val="accent1">
                  <a:lumMod val="50000"/>
                </a:schemeClr>
              </a:solidFill>
            </a:endParaRPr>
          </a:p>
        </p:txBody>
      </p:sp>
      <p:pic>
        <p:nvPicPr>
          <p:cNvPr id="19" name="Picture 1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22032" y="1029495"/>
            <a:ext cx="2827941" cy="1786170"/>
          </a:xfrm>
          <a:prstGeom prst="rect">
            <a:avLst/>
          </a:prstGeom>
        </p:spPr>
      </p:pic>
      <p:sp>
        <p:nvSpPr>
          <p:cNvPr id="2" name="TextBox 1"/>
          <p:cNvSpPr txBox="1"/>
          <p:nvPr/>
        </p:nvSpPr>
        <p:spPr>
          <a:xfrm>
            <a:off x="423277" y="1501775"/>
            <a:ext cx="2826698" cy="646331"/>
          </a:xfrm>
          <a:prstGeom prst="rect">
            <a:avLst/>
          </a:prstGeom>
          <a:solidFill>
            <a:schemeClr val="bg1">
              <a:alpha val="64000"/>
            </a:schemeClr>
          </a:solidFill>
        </p:spPr>
        <p:txBody>
          <a:bodyPr wrap="square" rtlCol="0">
            <a:spAutoFit/>
          </a:bodyPr>
          <a:lstStyle/>
          <a:p>
            <a:pPr algn="ctr"/>
            <a:r>
              <a:rPr lang="en-US" b="1" dirty="0">
                <a:solidFill>
                  <a:schemeClr val="accent1">
                    <a:lumMod val="50000"/>
                  </a:schemeClr>
                </a:solidFill>
              </a:rPr>
              <a:t>Autonomy and </a:t>
            </a:r>
            <a:endParaRPr lang="en-US" b="1" dirty="0" smtClean="0">
              <a:solidFill>
                <a:schemeClr val="accent1">
                  <a:lumMod val="50000"/>
                </a:schemeClr>
              </a:solidFill>
            </a:endParaRPr>
          </a:p>
          <a:p>
            <a:pPr algn="ctr"/>
            <a:r>
              <a:rPr lang="en-US" b="1" dirty="0" smtClean="0">
                <a:solidFill>
                  <a:schemeClr val="accent1">
                    <a:lumMod val="50000"/>
                  </a:schemeClr>
                </a:solidFill>
              </a:rPr>
              <a:t>On-Orbit Decisions</a:t>
            </a:r>
            <a:endParaRPr lang="en-US" b="1" dirty="0">
              <a:solidFill>
                <a:schemeClr val="accent1">
                  <a:lumMod val="50000"/>
                </a:schemeClr>
              </a:solidFill>
            </a:endParaRPr>
          </a:p>
        </p:txBody>
      </p:sp>
      <p:sp>
        <p:nvSpPr>
          <p:cNvPr id="20" name="TextBox 19"/>
          <p:cNvSpPr txBox="1"/>
          <p:nvPr/>
        </p:nvSpPr>
        <p:spPr>
          <a:xfrm>
            <a:off x="2216020" y="6194241"/>
            <a:ext cx="1064715" cy="246221"/>
          </a:xfrm>
          <a:prstGeom prst="rect">
            <a:avLst/>
          </a:prstGeom>
          <a:noFill/>
        </p:spPr>
        <p:txBody>
          <a:bodyPr wrap="none" rtlCol="0">
            <a:spAutoFit/>
          </a:bodyPr>
          <a:lstStyle/>
          <a:p>
            <a:r>
              <a:rPr lang="en-US" sz="1000" dirty="0" smtClean="0">
                <a:solidFill>
                  <a:schemeClr val="bg1">
                    <a:lumMod val="85000"/>
                  </a:schemeClr>
                </a:solidFill>
              </a:rPr>
              <a:t>Artist’s Concept</a:t>
            </a:r>
            <a:endParaRPr lang="en-US" sz="1000" dirty="0">
              <a:solidFill>
                <a:schemeClr val="bg1">
                  <a:lumMod val="85000"/>
                </a:schemeClr>
              </a:solidFill>
            </a:endParaRPr>
          </a:p>
        </p:txBody>
      </p:sp>
    </p:spTree>
    <p:extLst>
      <p:ext uri="{BB962C8B-B14F-4D97-AF65-F5344CB8AC3E}">
        <p14:creationId xmlns:p14="http://schemas.microsoft.com/office/powerpoint/2010/main" val="291692226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fontAlgn="auto">
              <a:spcBef>
                <a:spcPts val="0"/>
              </a:spcBef>
              <a:spcAft>
                <a:spcPts val="0"/>
              </a:spcAft>
              <a:defRPr/>
            </a:pPr>
            <a:r>
              <a:rPr lang="en-US" kern="0" dirty="0">
                <a:solidFill>
                  <a:schemeClr val="bg1">
                    <a:lumMod val="50000"/>
                  </a:schemeClr>
                </a:solidFill>
                <a:cs typeface="Calibri" pitchFamily="34" charset="0"/>
              </a:rPr>
              <a:t>Distribution A.  Approved for public release;  distribution unlimited.</a:t>
            </a:r>
          </a:p>
        </p:txBody>
      </p:sp>
      <p:sp>
        <p:nvSpPr>
          <p:cNvPr id="3" name="Slide Number Placeholder 2"/>
          <p:cNvSpPr>
            <a:spLocks noGrp="1"/>
          </p:cNvSpPr>
          <p:nvPr>
            <p:ph type="sldNum" sz="quarter" idx="11"/>
          </p:nvPr>
        </p:nvSpPr>
        <p:spPr/>
        <p:txBody>
          <a:bodyPr/>
          <a:lstStyle/>
          <a:p>
            <a:pPr>
              <a:defRPr/>
            </a:pPr>
            <a:fld id="{231CC523-8BC6-4921-807A-66BD262F34AB}" type="slidenum">
              <a:rPr lang="en-US" smtClean="0"/>
              <a:pPr>
                <a:defRPr/>
              </a:pPr>
              <a:t>7</a:t>
            </a:fld>
            <a:endParaRPr lang="en-US"/>
          </a:p>
        </p:txBody>
      </p:sp>
      <p:sp>
        <p:nvSpPr>
          <p:cNvPr id="5" name="Content Placeholder 4"/>
          <p:cNvSpPr>
            <a:spLocks noGrp="1"/>
          </p:cNvSpPr>
          <p:nvPr>
            <p:ph sz="quarter" idx="13"/>
          </p:nvPr>
        </p:nvSpPr>
        <p:spPr>
          <a:xfrm>
            <a:off x="228938" y="2895528"/>
            <a:ext cx="8781712" cy="1117994"/>
          </a:xfrm>
        </p:spPr>
        <p:txBody>
          <a:bodyPr/>
          <a:lstStyle/>
          <a:p>
            <a:r>
              <a:rPr lang="en-US" sz="1700" dirty="0"/>
              <a:t>Signal strength at LEO is </a:t>
            </a:r>
            <a:r>
              <a:rPr lang="en-US" sz="1700" dirty="0" smtClean="0"/>
              <a:t>1280x stronger than at geosynchronous orbit (GEO)</a:t>
            </a:r>
            <a:endParaRPr lang="en-US" sz="1700" dirty="0"/>
          </a:p>
          <a:p>
            <a:r>
              <a:rPr lang="en-US" sz="1700" dirty="0"/>
              <a:t>Low latency in LEO improves tactical timelines</a:t>
            </a:r>
          </a:p>
          <a:p>
            <a:r>
              <a:rPr lang="en-US" sz="1700" dirty="0"/>
              <a:t>Persistence via proliferation across LEO constellation – continuous coverage</a:t>
            </a:r>
          </a:p>
        </p:txBody>
      </p:sp>
      <p:sp>
        <p:nvSpPr>
          <p:cNvPr id="4" name="Title 3"/>
          <p:cNvSpPr>
            <a:spLocks noGrp="1"/>
          </p:cNvSpPr>
          <p:nvPr>
            <p:ph type="ctrTitle"/>
          </p:nvPr>
        </p:nvSpPr>
        <p:spPr/>
        <p:txBody>
          <a:bodyPr/>
          <a:lstStyle/>
          <a:p>
            <a:r>
              <a:rPr lang="en-US" dirty="0" smtClean="0"/>
              <a:t>LEO Mission Payload Advantages</a:t>
            </a:r>
            <a:endParaRPr lang="en-US" dirty="0"/>
          </a:p>
        </p:txBody>
      </p:sp>
      <p:graphicFrame>
        <p:nvGraphicFramePr>
          <p:cNvPr id="62" name="Table 61"/>
          <p:cNvGraphicFramePr>
            <a:graphicFrameLocks noGrp="1"/>
          </p:cNvGraphicFramePr>
          <p:nvPr>
            <p:extLst>
              <p:ext uri="{D42A27DB-BD31-4B8C-83A1-F6EECF244321}">
                <p14:modId xmlns:p14="http://schemas.microsoft.com/office/powerpoint/2010/main" val="2724641980"/>
              </p:ext>
            </p:extLst>
          </p:nvPr>
        </p:nvGraphicFramePr>
        <p:xfrm>
          <a:off x="170225" y="4238171"/>
          <a:ext cx="8803554" cy="2287498"/>
        </p:xfrm>
        <a:graphic>
          <a:graphicData uri="http://schemas.openxmlformats.org/drawingml/2006/table">
            <a:tbl>
              <a:tblPr firstRow="1" bandRow="1">
                <a:tableStyleId>{5C22544A-7EE6-4342-B048-85BDC9FD1C3A}</a:tableStyleId>
              </a:tblPr>
              <a:tblGrid>
                <a:gridCol w="1449024">
                  <a:extLst>
                    <a:ext uri="{9D8B030D-6E8A-4147-A177-3AD203B41FA5}">
                      <a16:colId xmlns:a16="http://schemas.microsoft.com/office/drawing/2014/main" xmlns="" val="2803314039"/>
                    </a:ext>
                  </a:extLst>
                </a:gridCol>
                <a:gridCol w="1470906">
                  <a:extLst>
                    <a:ext uri="{9D8B030D-6E8A-4147-A177-3AD203B41FA5}">
                      <a16:colId xmlns:a16="http://schemas.microsoft.com/office/drawing/2014/main" xmlns="" val="2345415865"/>
                    </a:ext>
                  </a:extLst>
                </a:gridCol>
                <a:gridCol w="1470906">
                  <a:extLst>
                    <a:ext uri="{9D8B030D-6E8A-4147-A177-3AD203B41FA5}">
                      <a16:colId xmlns:a16="http://schemas.microsoft.com/office/drawing/2014/main" xmlns="" val="1554391815"/>
                    </a:ext>
                  </a:extLst>
                </a:gridCol>
                <a:gridCol w="1470906">
                  <a:extLst>
                    <a:ext uri="{9D8B030D-6E8A-4147-A177-3AD203B41FA5}">
                      <a16:colId xmlns:a16="http://schemas.microsoft.com/office/drawing/2014/main" xmlns="" val="1289684582"/>
                    </a:ext>
                  </a:extLst>
                </a:gridCol>
                <a:gridCol w="1470906">
                  <a:extLst>
                    <a:ext uri="{9D8B030D-6E8A-4147-A177-3AD203B41FA5}">
                      <a16:colId xmlns:a16="http://schemas.microsoft.com/office/drawing/2014/main" xmlns="" val="1982241698"/>
                    </a:ext>
                  </a:extLst>
                </a:gridCol>
                <a:gridCol w="1470906">
                  <a:extLst>
                    <a:ext uri="{9D8B030D-6E8A-4147-A177-3AD203B41FA5}">
                      <a16:colId xmlns:a16="http://schemas.microsoft.com/office/drawing/2014/main" xmlns="" val="2024573840"/>
                    </a:ext>
                  </a:extLst>
                </a:gridCol>
              </a:tblGrid>
              <a:tr h="636042">
                <a:tc>
                  <a:txBody>
                    <a:bodyPr/>
                    <a:lstStyle/>
                    <a:p>
                      <a:r>
                        <a:rPr lang="en-US" b="1" dirty="0" smtClean="0">
                          <a:solidFill>
                            <a:schemeClr val="tx1"/>
                          </a:solidFill>
                        </a:rPr>
                        <a:t>Mission</a:t>
                      </a:r>
                      <a:endParaRPr lang="en-US" b="1" dirty="0">
                        <a:solidFill>
                          <a:schemeClr val="tx1"/>
                        </a:solidFill>
                      </a:endParaRPr>
                    </a:p>
                  </a:txBody>
                  <a:tcPr anchor="ct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smtClean="0">
                          <a:ln>
                            <a:noFill/>
                          </a:ln>
                          <a:solidFill>
                            <a:schemeClr val="tx1"/>
                          </a:solidFill>
                          <a:effectLst/>
                          <a:uLnTx/>
                          <a:uFillTx/>
                        </a:rPr>
                        <a:t>OPIR</a:t>
                      </a:r>
                    </a:p>
                  </a:txBody>
                  <a:tcPr anchor="ct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smtClean="0">
                          <a:ln>
                            <a:noFill/>
                          </a:ln>
                          <a:solidFill>
                            <a:schemeClr val="tx1"/>
                          </a:solidFill>
                          <a:effectLst/>
                          <a:uLnTx/>
                          <a:uFillTx/>
                        </a:rPr>
                        <a:t>PNT</a:t>
                      </a:r>
                    </a:p>
                  </a:txBody>
                  <a:tcPr anchor="ct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err="1" smtClean="0">
                          <a:ln>
                            <a:noFill/>
                          </a:ln>
                          <a:solidFill>
                            <a:schemeClr val="tx1"/>
                          </a:solidFill>
                          <a:effectLst/>
                          <a:uLnTx/>
                          <a:uFillTx/>
                        </a:rPr>
                        <a:t>Comm</a:t>
                      </a:r>
                      <a:endParaRPr kumimoji="0" lang="en-US" sz="1400" b="1" u="none" strike="noStrike" kern="1200" cap="none" spc="0" normalizeH="0" baseline="0" noProof="0" dirty="0" smtClean="0">
                        <a:ln>
                          <a:noFill/>
                        </a:ln>
                        <a:solidFill>
                          <a:schemeClr val="tx1"/>
                        </a:solidFill>
                        <a:effectLst/>
                        <a:uLnTx/>
                        <a:uFillTx/>
                      </a:endParaRPr>
                    </a:p>
                  </a:txBody>
                  <a:tcPr anchor="ct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smtClean="0">
                          <a:ln>
                            <a:noFill/>
                          </a:ln>
                          <a:solidFill>
                            <a:schemeClr val="tx1"/>
                          </a:solidFill>
                          <a:effectLst/>
                          <a:uLnTx/>
                          <a:uFillTx/>
                        </a:rPr>
                        <a:t>RF</a:t>
                      </a:r>
                    </a:p>
                  </a:txBody>
                  <a:tcPr anchor="ct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smtClean="0">
                          <a:ln>
                            <a:noFill/>
                          </a:ln>
                          <a:solidFill>
                            <a:schemeClr val="tx1"/>
                          </a:solidFill>
                          <a:effectLst/>
                          <a:uLnTx/>
                          <a:uFillTx/>
                        </a:rPr>
                        <a:t>Radar</a:t>
                      </a:r>
                    </a:p>
                  </a:txBody>
                  <a:tcPr anchor="ctr">
                    <a:solidFill>
                      <a:schemeClr val="bg1">
                        <a:lumMod val="75000"/>
                      </a:schemeClr>
                    </a:solidFill>
                  </a:tcPr>
                </a:tc>
                <a:extLst>
                  <a:ext uri="{0D108BD9-81ED-4DB2-BD59-A6C34878D82A}">
                    <a16:rowId xmlns:a16="http://schemas.microsoft.com/office/drawing/2014/main" xmlns="" val="2174875347"/>
                  </a:ext>
                </a:extLst>
              </a:tr>
              <a:tr h="1651456">
                <a:tc>
                  <a:txBody>
                    <a:bodyPr/>
                    <a:lstStyle/>
                    <a:p>
                      <a:r>
                        <a:rPr lang="en-US" b="1" dirty="0" smtClean="0">
                          <a:solidFill>
                            <a:srgbClr val="FFFFFF"/>
                          </a:solidFill>
                        </a:rPr>
                        <a:t>LEO Impact</a:t>
                      </a:r>
                    </a:p>
                    <a:p>
                      <a:r>
                        <a:rPr lang="en-US" sz="1100" b="1" dirty="0" smtClean="0">
                          <a:solidFill>
                            <a:srgbClr val="FFFFFF"/>
                          </a:solidFill>
                        </a:rPr>
                        <a:t>(Envisioned)</a:t>
                      </a:r>
                      <a:endParaRPr lang="en-US" b="1" dirty="0">
                        <a:solidFill>
                          <a:srgbClr val="FFFFFF"/>
                        </a:solidFill>
                      </a:endParaRPr>
                    </a:p>
                  </a:txBody>
                  <a:tcPr>
                    <a:solidFill>
                      <a:schemeClr val="accent1"/>
                    </a:solidFill>
                  </a:tcPr>
                </a:tc>
                <a:tc>
                  <a:txBody>
                    <a:bodyPr/>
                    <a:lstStyle/>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dirty="0" smtClean="0">
                          <a:ln>
                            <a:noFill/>
                          </a:ln>
                          <a:solidFill>
                            <a:srgbClr val="FFFFFF"/>
                          </a:solidFill>
                          <a:effectLst/>
                          <a:uLnTx/>
                          <a:uFillTx/>
                        </a:rPr>
                        <a:t>Augment missile warning/defense</a:t>
                      </a:r>
                    </a:p>
                  </a:txBody>
                  <a:tcPr>
                    <a:solidFill>
                      <a:schemeClr val="accent1"/>
                    </a:solidFill>
                  </a:tcPr>
                </a:tc>
                <a:tc>
                  <a:txBody>
                    <a:bodyPr/>
                    <a:lstStyle/>
                    <a:p>
                      <a:pPr marL="11430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dirty="0" smtClean="0">
                          <a:ln>
                            <a:noFill/>
                          </a:ln>
                          <a:solidFill>
                            <a:srgbClr val="FFFFFF"/>
                          </a:solidFill>
                          <a:effectLst/>
                          <a:uLnTx/>
                          <a:uFillTx/>
                        </a:rPr>
                        <a:t>Augment GPS</a:t>
                      </a:r>
                    </a:p>
                  </a:txBody>
                  <a:tcPr>
                    <a:solidFill>
                      <a:schemeClr val="accent1">
                        <a:alpha val="90000"/>
                      </a:schemeClr>
                    </a:solidFill>
                  </a:tcPr>
                </a:tc>
                <a:tc>
                  <a:txBody>
                    <a:bodyPr/>
                    <a:lstStyle/>
                    <a:p>
                      <a:pPr marL="11430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dirty="0" smtClean="0">
                          <a:ln>
                            <a:noFill/>
                          </a:ln>
                          <a:solidFill>
                            <a:srgbClr val="FFFFFF"/>
                          </a:solidFill>
                          <a:effectLst/>
                          <a:uLnTx/>
                          <a:uFillTx/>
                          <a:latin typeface="+mn-lt"/>
                          <a:ea typeface="+mn-ea"/>
                          <a:cs typeface="+mn-cs"/>
                        </a:rPr>
                        <a:t>Global </a:t>
                      </a:r>
                      <a:r>
                        <a:rPr kumimoji="0" lang="en-US" sz="1200" u="none" strike="noStrike" kern="1200" cap="none" spc="0" normalizeH="0" baseline="0" noProof="0" dirty="0" err="1" smtClean="0">
                          <a:ln>
                            <a:noFill/>
                          </a:ln>
                          <a:solidFill>
                            <a:srgbClr val="FFFFFF"/>
                          </a:solidFill>
                          <a:effectLst/>
                          <a:uLnTx/>
                          <a:uFillTx/>
                          <a:latin typeface="+mn-lt"/>
                          <a:ea typeface="+mn-ea"/>
                          <a:cs typeface="+mn-cs"/>
                        </a:rPr>
                        <a:t>comm</a:t>
                      </a:r>
                      <a:r>
                        <a:rPr kumimoji="0" lang="en-US" sz="1200" u="none" strike="noStrike" kern="1200" cap="none" spc="0" normalizeH="0" baseline="0" noProof="0" dirty="0" smtClean="0">
                          <a:ln>
                            <a:noFill/>
                          </a:ln>
                          <a:solidFill>
                            <a:srgbClr val="FFFFFF"/>
                          </a:solidFill>
                          <a:effectLst/>
                          <a:uLnTx/>
                          <a:uFillTx/>
                          <a:latin typeface="+mn-lt"/>
                          <a:ea typeface="+mn-ea"/>
                          <a:cs typeface="+mn-cs"/>
                        </a:rPr>
                        <a:t>/ tactical timelines</a:t>
                      </a:r>
                    </a:p>
                  </a:txBody>
                  <a:tcPr>
                    <a:solidFill>
                      <a:schemeClr val="accent1">
                        <a:alpha val="80000"/>
                      </a:schemeClr>
                    </a:solidFill>
                  </a:tcPr>
                </a:tc>
                <a:tc>
                  <a:txBody>
                    <a:bodyPr/>
                    <a:lstStyle/>
                    <a:p>
                      <a:pPr marL="11430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dirty="0" smtClean="0">
                          <a:ln>
                            <a:noFill/>
                          </a:ln>
                          <a:solidFill>
                            <a:srgbClr val="FFFFFF"/>
                          </a:solidFill>
                          <a:effectLst/>
                          <a:uLnTx/>
                          <a:uFillTx/>
                          <a:latin typeface="+mn-lt"/>
                          <a:ea typeface="+mn-ea"/>
                          <a:cs typeface="+mn-cs"/>
                        </a:rPr>
                        <a:t>Increased signal strength</a:t>
                      </a:r>
                    </a:p>
                    <a:p>
                      <a:pPr marL="11430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u="none" strike="noStrike" kern="1200" cap="none" spc="0" normalizeH="0" baseline="0" noProof="0" dirty="0" smtClean="0">
                        <a:ln>
                          <a:noFill/>
                        </a:ln>
                        <a:solidFill>
                          <a:srgbClr val="FFFFFF"/>
                        </a:solidFill>
                        <a:effectLst/>
                        <a:uLnTx/>
                        <a:uFillTx/>
                        <a:latin typeface="+mn-lt"/>
                        <a:ea typeface="+mn-ea"/>
                        <a:cs typeface="+mn-cs"/>
                      </a:endParaRPr>
                    </a:p>
                  </a:txBody>
                  <a:tcPr>
                    <a:solidFill>
                      <a:schemeClr val="accent1">
                        <a:alpha val="70000"/>
                      </a:schemeClr>
                    </a:solidFill>
                  </a:tcPr>
                </a:tc>
                <a:tc>
                  <a:txBody>
                    <a:bodyPr/>
                    <a:lstStyle/>
                    <a:p>
                      <a:pPr marL="11430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dirty="0" smtClean="0">
                          <a:ln>
                            <a:noFill/>
                          </a:ln>
                          <a:solidFill>
                            <a:srgbClr val="FFFFFF"/>
                          </a:solidFill>
                          <a:effectLst/>
                          <a:uLnTx/>
                          <a:uFillTx/>
                          <a:latin typeface="+mn-lt"/>
                          <a:ea typeface="+mn-ea"/>
                          <a:cs typeface="+mn-cs"/>
                        </a:rPr>
                        <a:t>Global coverage</a:t>
                      </a:r>
                    </a:p>
                  </a:txBody>
                  <a:tcPr>
                    <a:solidFill>
                      <a:schemeClr val="accent1">
                        <a:alpha val="60000"/>
                      </a:schemeClr>
                    </a:solidFill>
                  </a:tcPr>
                </a:tc>
                <a:extLst>
                  <a:ext uri="{0D108BD9-81ED-4DB2-BD59-A6C34878D82A}">
                    <a16:rowId xmlns:a16="http://schemas.microsoft.com/office/drawing/2014/main" xmlns="" val="712788399"/>
                  </a:ext>
                </a:extLst>
              </a:tr>
            </a:tbl>
          </a:graphicData>
        </a:graphic>
      </p:graphicFrame>
      <p:pic>
        <p:nvPicPr>
          <p:cNvPr id="64" name="Picture 6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290" y="897254"/>
            <a:ext cx="8400708" cy="1971040"/>
          </a:xfrm>
          <a:prstGeom prst="rect">
            <a:avLst/>
          </a:prstGeom>
        </p:spPr>
      </p:pic>
      <p:sp>
        <p:nvSpPr>
          <p:cNvPr id="67" name="TextBox 66"/>
          <p:cNvSpPr txBox="1"/>
          <p:nvPr/>
        </p:nvSpPr>
        <p:spPr>
          <a:xfrm>
            <a:off x="1908233" y="888941"/>
            <a:ext cx="587020" cy="338554"/>
          </a:xfrm>
          <a:prstGeom prst="rect">
            <a:avLst/>
          </a:prstGeom>
          <a:noFill/>
        </p:spPr>
        <p:txBody>
          <a:bodyPr wrap="none" rtlCol="0">
            <a:spAutoFit/>
          </a:bodyPr>
          <a:lstStyle/>
          <a:p>
            <a:r>
              <a:rPr lang="en-US" sz="1600" b="1" dirty="0" smtClean="0">
                <a:solidFill>
                  <a:srgbClr val="7DDDFF"/>
                </a:solidFill>
              </a:rPr>
              <a:t>LEO</a:t>
            </a:r>
            <a:endParaRPr lang="en-US" sz="1600" b="1" dirty="0">
              <a:solidFill>
                <a:srgbClr val="7DDDFF"/>
              </a:solidFill>
            </a:endParaRPr>
          </a:p>
        </p:txBody>
      </p:sp>
      <p:sp>
        <p:nvSpPr>
          <p:cNvPr id="69" name="TextBox 68"/>
          <p:cNvSpPr txBox="1"/>
          <p:nvPr/>
        </p:nvSpPr>
        <p:spPr>
          <a:xfrm>
            <a:off x="7995921" y="908882"/>
            <a:ext cx="622286" cy="338554"/>
          </a:xfrm>
          <a:prstGeom prst="rect">
            <a:avLst/>
          </a:prstGeom>
          <a:noFill/>
        </p:spPr>
        <p:txBody>
          <a:bodyPr wrap="none" rtlCol="0">
            <a:spAutoFit/>
          </a:bodyPr>
          <a:lstStyle/>
          <a:p>
            <a:r>
              <a:rPr lang="en-US" sz="1600" b="1" dirty="0" smtClean="0">
                <a:solidFill>
                  <a:srgbClr val="FF6161"/>
                </a:solidFill>
              </a:rPr>
              <a:t>GEO</a:t>
            </a:r>
            <a:endParaRPr lang="en-US" sz="1600" b="1" dirty="0">
              <a:solidFill>
                <a:srgbClr val="FF6161"/>
              </a:solidFill>
            </a:endParaRPr>
          </a:p>
        </p:txBody>
      </p:sp>
      <p:sp>
        <p:nvSpPr>
          <p:cNvPr id="73" name="TextBox 72"/>
          <p:cNvSpPr txBox="1"/>
          <p:nvPr/>
        </p:nvSpPr>
        <p:spPr>
          <a:xfrm>
            <a:off x="2087083" y="1978345"/>
            <a:ext cx="1941557" cy="307777"/>
          </a:xfrm>
          <a:prstGeom prst="rect">
            <a:avLst/>
          </a:prstGeom>
          <a:noFill/>
        </p:spPr>
        <p:txBody>
          <a:bodyPr wrap="none" rtlCol="0">
            <a:spAutoFit/>
          </a:bodyPr>
          <a:lstStyle/>
          <a:p>
            <a:r>
              <a:rPr lang="en-US" sz="1400" dirty="0" smtClean="0">
                <a:solidFill>
                  <a:srgbClr val="7DDDFF"/>
                </a:solidFill>
              </a:rPr>
              <a:t>Signal: +31dB vs GEO</a:t>
            </a:r>
            <a:endParaRPr lang="en-US" sz="1400" dirty="0">
              <a:solidFill>
                <a:srgbClr val="7DDDFF"/>
              </a:solidFill>
            </a:endParaRPr>
          </a:p>
        </p:txBody>
      </p:sp>
      <p:sp>
        <p:nvSpPr>
          <p:cNvPr id="74" name="TextBox 73"/>
          <p:cNvSpPr txBox="1"/>
          <p:nvPr/>
        </p:nvSpPr>
        <p:spPr>
          <a:xfrm>
            <a:off x="1026362" y="1349004"/>
            <a:ext cx="809837" cy="338554"/>
          </a:xfrm>
          <a:prstGeom prst="rect">
            <a:avLst/>
          </a:prstGeom>
          <a:noFill/>
        </p:spPr>
        <p:txBody>
          <a:bodyPr wrap="none" rtlCol="0">
            <a:spAutoFit/>
          </a:bodyPr>
          <a:lstStyle/>
          <a:p>
            <a:r>
              <a:rPr lang="en-US" sz="1600" b="1" dirty="0" smtClean="0">
                <a:solidFill>
                  <a:srgbClr val="7DDDFF"/>
                </a:solidFill>
              </a:rPr>
              <a:t>14 </a:t>
            </a:r>
            <a:r>
              <a:rPr lang="en-US" sz="1600" b="1" dirty="0" err="1" smtClean="0">
                <a:solidFill>
                  <a:srgbClr val="7DDDFF"/>
                </a:solidFill>
              </a:rPr>
              <a:t>ms</a:t>
            </a:r>
            <a:endParaRPr lang="en-US" sz="1600" b="1" dirty="0">
              <a:solidFill>
                <a:srgbClr val="7DDDFF"/>
              </a:solidFill>
            </a:endParaRPr>
          </a:p>
        </p:txBody>
      </p:sp>
      <p:sp>
        <p:nvSpPr>
          <p:cNvPr id="75" name="TextBox 74"/>
          <p:cNvSpPr txBox="1"/>
          <p:nvPr/>
        </p:nvSpPr>
        <p:spPr>
          <a:xfrm>
            <a:off x="4251429" y="908882"/>
            <a:ext cx="941283" cy="338554"/>
          </a:xfrm>
          <a:prstGeom prst="rect">
            <a:avLst/>
          </a:prstGeom>
          <a:noFill/>
        </p:spPr>
        <p:txBody>
          <a:bodyPr wrap="none" rtlCol="0">
            <a:spAutoFit/>
          </a:bodyPr>
          <a:lstStyle/>
          <a:p>
            <a:r>
              <a:rPr lang="en-US" sz="1600" b="1" dirty="0" smtClean="0">
                <a:solidFill>
                  <a:srgbClr val="FF6161"/>
                </a:solidFill>
              </a:rPr>
              <a:t>478 </a:t>
            </a:r>
            <a:r>
              <a:rPr lang="en-US" sz="1600" b="1" dirty="0" err="1" smtClean="0">
                <a:solidFill>
                  <a:srgbClr val="FF6161"/>
                </a:solidFill>
              </a:rPr>
              <a:t>ms</a:t>
            </a:r>
            <a:endParaRPr lang="en-US" sz="1600" b="1" dirty="0">
              <a:solidFill>
                <a:srgbClr val="FF6161"/>
              </a:solidFill>
            </a:endParaRPr>
          </a:p>
        </p:txBody>
      </p:sp>
      <p:sp>
        <p:nvSpPr>
          <p:cNvPr id="76" name="TextBox 75"/>
          <p:cNvSpPr txBox="1"/>
          <p:nvPr/>
        </p:nvSpPr>
        <p:spPr>
          <a:xfrm>
            <a:off x="2087083" y="2503327"/>
            <a:ext cx="1858201" cy="307777"/>
          </a:xfrm>
          <a:prstGeom prst="rect">
            <a:avLst/>
          </a:prstGeom>
          <a:noFill/>
        </p:spPr>
        <p:txBody>
          <a:bodyPr wrap="none" rtlCol="0">
            <a:spAutoFit/>
          </a:bodyPr>
          <a:lstStyle/>
          <a:p>
            <a:r>
              <a:rPr lang="en-US" sz="1400" dirty="0" smtClean="0">
                <a:solidFill>
                  <a:srgbClr val="7DDDFF"/>
                </a:solidFill>
              </a:rPr>
              <a:t>Launch:  ~$5,000/kg</a:t>
            </a:r>
            <a:endParaRPr lang="en-US" sz="1400" dirty="0">
              <a:solidFill>
                <a:srgbClr val="7DDDFF"/>
              </a:solidFill>
            </a:endParaRPr>
          </a:p>
        </p:txBody>
      </p:sp>
      <p:sp>
        <p:nvSpPr>
          <p:cNvPr id="77" name="TextBox 76"/>
          <p:cNvSpPr txBox="1"/>
          <p:nvPr/>
        </p:nvSpPr>
        <p:spPr>
          <a:xfrm>
            <a:off x="6063257" y="2503144"/>
            <a:ext cx="1955985" cy="307777"/>
          </a:xfrm>
          <a:prstGeom prst="rect">
            <a:avLst/>
          </a:prstGeom>
          <a:noFill/>
        </p:spPr>
        <p:txBody>
          <a:bodyPr wrap="none" rtlCol="0">
            <a:spAutoFit/>
          </a:bodyPr>
          <a:lstStyle/>
          <a:p>
            <a:r>
              <a:rPr lang="en-US" sz="1400" dirty="0" smtClean="0">
                <a:solidFill>
                  <a:srgbClr val="FF6161"/>
                </a:solidFill>
              </a:rPr>
              <a:t>Launch:  ~$30,000/kg</a:t>
            </a:r>
            <a:endParaRPr lang="en-US" sz="1400" dirty="0">
              <a:solidFill>
                <a:srgbClr val="FF6161"/>
              </a:solidFill>
            </a:endParaRPr>
          </a:p>
        </p:txBody>
      </p:sp>
      <p:sp>
        <p:nvSpPr>
          <p:cNvPr id="79" name="TextBox 78"/>
          <p:cNvSpPr txBox="1"/>
          <p:nvPr/>
        </p:nvSpPr>
        <p:spPr>
          <a:xfrm>
            <a:off x="6561440" y="1946594"/>
            <a:ext cx="1249060" cy="307777"/>
          </a:xfrm>
          <a:prstGeom prst="rect">
            <a:avLst/>
          </a:prstGeom>
          <a:noFill/>
        </p:spPr>
        <p:txBody>
          <a:bodyPr wrap="none" rtlCol="0">
            <a:spAutoFit/>
          </a:bodyPr>
          <a:lstStyle/>
          <a:p>
            <a:r>
              <a:rPr lang="en-US" sz="1400" dirty="0" smtClean="0">
                <a:solidFill>
                  <a:srgbClr val="FF6161"/>
                </a:solidFill>
              </a:rPr>
              <a:t>Signal:  weak</a:t>
            </a:r>
            <a:endParaRPr lang="en-US" sz="1400" dirty="0">
              <a:solidFill>
                <a:srgbClr val="FF6161"/>
              </a:solidFill>
            </a:endParaRPr>
          </a:p>
        </p:txBody>
      </p:sp>
      <p:cxnSp>
        <p:nvCxnSpPr>
          <p:cNvPr id="27" name="Straight Connector 26"/>
          <p:cNvCxnSpPr/>
          <p:nvPr/>
        </p:nvCxnSpPr>
        <p:spPr bwMode="auto">
          <a:xfrm flipV="1">
            <a:off x="1209040" y="5455145"/>
            <a:ext cx="0" cy="1039509"/>
          </a:xfrm>
          <a:prstGeom prst="line">
            <a:avLst/>
          </a:prstGeom>
          <a:noFill/>
          <a:ln w="22225">
            <a:solidFill>
              <a:srgbClr val="FFFF00"/>
            </a:solidFill>
            <a:prstDash val="sysDash"/>
            <a:round/>
            <a:headEnd/>
            <a:tailEnd/>
          </a:ln>
          <a:extLst>
            <a:ext uri="{909E8E84-426E-40dd-AFC4-6F175D3DCCD1}">
              <a14:hiddenFill xmlns:a14="http://schemas.microsoft.com/office/drawing/2010/main">
                <a:noFill/>
              </a14:hiddenFill>
            </a:ext>
          </a:extLst>
        </p:spPr>
      </p:cxnSp>
      <p:sp>
        <p:nvSpPr>
          <p:cNvPr id="12" name="Rectangle 11"/>
          <p:cNvSpPr/>
          <p:nvPr/>
        </p:nvSpPr>
        <p:spPr>
          <a:xfrm rot="16200000">
            <a:off x="877122" y="5293227"/>
            <a:ext cx="1055078" cy="461665"/>
          </a:xfrm>
          <a:prstGeom prst="rect">
            <a:avLst/>
          </a:prstGeom>
        </p:spPr>
        <p:txBody>
          <a:bodyPr wrap="square">
            <a:spAutoFit/>
          </a:bodyPr>
          <a:lstStyle/>
          <a:p>
            <a:r>
              <a:rPr lang="en-US" sz="1200" b="1" dirty="0" smtClean="0">
                <a:solidFill>
                  <a:srgbClr val="FFFFFF"/>
                </a:solidFill>
              </a:rPr>
              <a:t>COTS</a:t>
            </a:r>
          </a:p>
          <a:p>
            <a:r>
              <a:rPr lang="en-US" sz="1200" b="1" dirty="0" smtClean="0">
                <a:solidFill>
                  <a:srgbClr val="FFFFFF"/>
                </a:solidFill>
              </a:rPr>
              <a:t>BUS</a:t>
            </a:r>
            <a:endParaRPr lang="en-US" sz="1200" dirty="0"/>
          </a:p>
        </p:txBody>
      </p:sp>
      <p:sp>
        <p:nvSpPr>
          <p:cNvPr id="30" name="Rectangle 29"/>
          <p:cNvSpPr/>
          <p:nvPr/>
        </p:nvSpPr>
        <p:spPr>
          <a:xfrm rot="16200000">
            <a:off x="879659" y="5851412"/>
            <a:ext cx="1055078" cy="276999"/>
          </a:xfrm>
          <a:prstGeom prst="rect">
            <a:avLst/>
          </a:prstGeom>
        </p:spPr>
        <p:txBody>
          <a:bodyPr wrap="square">
            <a:spAutoFit/>
          </a:bodyPr>
          <a:lstStyle/>
          <a:p>
            <a:r>
              <a:rPr lang="en-US" sz="1200" b="1" dirty="0" smtClean="0">
                <a:solidFill>
                  <a:srgbClr val="FFFFFF"/>
                </a:solidFill>
              </a:rPr>
              <a:t>P/L</a:t>
            </a:r>
            <a:endParaRPr lang="en-US" sz="1200" dirty="0"/>
          </a:p>
        </p:txBody>
      </p:sp>
      <p:pic>
        <p:nvPicPr>
          <p:cNvPr id="28" name="Picture 2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138707" y="5168218"/>
            <a:ext cx="1781432" cy="1458961"/>
          </a:xfrm>
          <a:prstGeom prst="rect">
            <a:avLst/>
          </a:prstGeom>
        </p:spPr>
      </p:pic>
      <p:pic>
        <p:nvPicPr>
          <p:cNvPr id="29" name="Picture 2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66797" y="5202320"/>
            <a:ext cx="1367673" cy="1278045"/>
          </a:xfrm>
          <a:prstGeom prst="rect">
            <a:avLst/>
          </a:prstGeom>
        </p:spPr>
      </p:pic>
      <p:pic>
        <p:nvPicPr>
          <p:cNvPr id="31" name="Picture 3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726363" y="5183627"/>
            <a:ext cx="1797497" cy="1466570"/>
          </a:xfrm>
          <a:prstGeom prst="rect">
            <a:avLst/>
          </a:prstGeom>
        </p:spPr>
      </p:pic>
      <p:pic>
        <p:nvPicPr>
          <p:cNvPr id="33" name="Picture 3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24405" y="5184120"/>
            <a:ext cx="1421908" cy="1458961"/>
          </a:xfrm>
          <a:prstGeom prst="rect">
            <a:avLst/>
          </a:prstGeom>
        </p:spPr>
      </p:pic>
      <p:pic>
        <p:nvPicPr>
          <p:cNvPr id="35" name="Picture 3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296061" y="5234853"/>
            <a:ext cx="1640897" cy="1338780"/>
          </a:xfrm>
          <a:prstGeom prst="rect">
            <a:avLst/>
          </a:prstGeom>
        </p:spPr>
      </p:pic>
      <p:cxnSp>
        <p:nvCxnSpPr>
          <p:cNvPr id="7" name="Straight Connector 6"/>
          <p:cNvCxnSpPr/>
          <p:nvPr/>
        </p:nvCxnSpPr>
        <p:spPr bwMode="auto">
          <a:xfrm flipV="1">
            <a:off x="1209040" y="6040616"/>
            <a:ext cx="7764733" cy="20320"/>
          </a:xfrm>
          <a:prstGeom prst="line">
            <a:avLst/>
          </a:prstGeom>
          <a:noFill/>
          <a:ln w="22225">
            <a:solidFill>
              <a:srgbClr val="FFFF00"/>
            </a:solidFill>
            <a:prstDash val="sys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9007026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fontAlgn="auto">
              <a:spcBef>
                <a:spcPts val="0"/>
              </a:spcBef>
              <a:spcAft>
                <a:spcPts val="0"/>
              </a:spcAft>
              <a:defRPr/>
            </a:pPr>
            <a:r>
              <a:rPr lang="en-US" kern="0" dirty="0">
                <a:solidFill>
                  <a:schemeClr val="bg1">
                    <a:lumMod val="50000"/>
                  </a:schemeClr>
                </a:solidFill>
                <a:cs typeface="Calibri" pitchFamily="34" charset="0"/>
              </a:rPr>
              <a:t>Distribution A.  Approved for public release;  distribution unlimited.</a:t>
            </a:r>
          </a:p>
        </p:txBody>
      </p:sp>
      <p:sp>
        <p:nvSpPr>
          <p:cNvPr id="3" name="Slide Number Placeholder 2"/>
          <p:cNvSpPr>
            <a:spLocks noGrp="1"/>
          </p:cNvSpPr>
          <p:nvPr>
            <p:ph type="sldNum" sz="quarter" idx="11"/>
          </p:nvPr>
        </p:nvSpPr>
        <p:spPr/>
        <p:txBody>
          <a:bodyPr/>
          <a:lstStyle/>
          <a:p>
            <a:pPr>
              <a:defRPr/>
            </a:pPr>
            <a:fld id="{231CC523-8BC6-4921-807A-66BD262F34AB}" type="slidenum">
              <a:rPr lang="en-US" smtClean="0"/>
              <a:pPr>
                <a:defRPr/>
              </a:pPr>
              <a:t>8</a:t>
            </a:fld>
            <a:endParaRPr lang="en-US"/>
          </a:p>
        </p:txBody>
      </p:sp>
      <p:sp>
        <p:nvSpPr>
          <p:cNvPr id="4" name="Title 3"/>
          <p:cNvSpPr>
            <a:spLocks noGrp="1"/>
          </p:cNvSpPr>
          <p:nvPr>
            <p:ph type="ctrTitle"/>
          </p:nvPr>
        </p:nvSpPr>
        <p:spPr/>
        <p:txBody>
          <a:bodyPr/>
          <a:lstStyle/>
          <a:p>
            <a:r>
              <a:rPr lang="en-US" dirty="0"/>
              <a:t>Blackjack Schedule</a:t>
            </a:r>
          </a:p>
        </p:txBody>
      </p:sp>
      <p:pic>
        <p:nvPicPr>
          <p:cNvPr id="5" name="Picture 4"/>
          <p:cNvPicPr>
            <a:picLocks noChangeAspect="1"/>
          </p:cNvPicPr>
          <p:nvPr/>
        </p:nvPicPr>
        <p:blipFill>
          <a:blip r:embed="rId2"/>
          <a:stretch>
            <a:fillRect/>
          </a:stretch>
        </p:blipFill>
        <p:spPr>
          <a:xfrm>
            <a:off x="1118391" y="1155421"/>
            <a:ext cx="6692109" cy="2498707"/>
          </a:xfrm>
          <a:prstGeom prst="rect">
            <a:avLst/>
          </a:prstGeom>
        </p:spPr>
      </p:pic>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8527" y="4034056"/>
            <a:ext cx="2777607" cy="2210414"/>
          </a:xfrm>
          <a:prstGeom prst="rect">
            <a:avLst/>
          </a:prstGeom>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42535" y="4034056"/>
            <a:ext cx="4464140" cy="2210414"/>
          </a:xfrm>
          <a:prstGeom prst="rect">
            <a:avLst/>
          </a:prstGeom>
        </p:spPr>
      </p:pic>
      <p:sp>
        <p:nvSpPr>
          <p:cNvPr id="8" name="TextBox 7"/>
          <p:cNvSpPr txBox="1"/>
          <p:nvPr/>
        </p:nvSpPr>
        <p:spPr>
          <a:xfrm>
            <a:off x="6373368" y="5158877"/>
            <a:ext cx="1947190" cy="954107"/>
          </a:xfrm>
          <a:prstGeom prst="rect">
            <a:avLst/>
          </a:prstGeom>
          <a:noFill/>
        </p:spPr>
        <p:txBody>
          <a:bodyPr wrap="square" rtlCol="0">
            <a:spAutoFit/>
          </a:bodyPr>
          <a:lstStyle/>
          <a:p>
            <a:pPr algn="ctr"/>
            <a:r>
              <a:rPr lang="en-US" sz="1400" dirty="0" smtClean="0">
                <a:solidFill>
                  <a:schemeClr val="bg1"/>
                </a:solidFill>
              </a:rPr>
              <a:t>Demo coverage footprint for 2 planes,</a:t>
            </a:r>
          </a:p>
          <a:p>
            <a:pPr algn="ctr"/>
            <a:r>
              <a:rPr lang="en-US" sz="1400" dirty="0" smtClean="0">
                <a:solidFill>
                  <a:schemeClr val="bg1"/>
                </a:solidFill>
              </a:rPr>
              <a:t> 10 satellites/plane, 1000 km</a:t>
            </a:r>
            <a:endParaRPr lang="en-US" sz="1400" dirty="0">
              <a:solidFill>
                <a:schemeClr val="bg1"/>
              </a:solidFill>
            </a:endParaRPr>
          </a:p>
        </p:txBody>
      </p:sp>
      <p:sp>
        <p:nvSpPr>
          <p:cNvPr id="9" name="TextBox 8"/>
          <p:cNvSpPr txBox="1"/>
          <p:nvPr/>
        </p:nvSpPr>
        <p:spPr>
          <a:xfrm>
            <a:off x="608527" y="3963720"/>
            <a:ext cx="2739606" cy="307777"/>
          </a:xfrm>
          <a:prstGeom prst="rect">
            <a:avLst/>
          </a:prstGeom>
          <a:noFill/>
        </p:spPr>
        <p:txBody>
          <a:bodyPr wrap="square" rtlCol="0">
            <a:spAutoFit/>
          </a:bodyPr>
          <a:lstStyle/>
          <a:p>
            <a:pPr algn="ctr"/>
            <a:r>
              <a:rPr lang="en-US" sz="1400" dirty="0" smtClean="0">
                <a:solidFill>
                  <a:schemeClr val="bg1"/>
                </a:solidFill>
              </a:rPr>
              <a:t>20-satellite demonstration</a:t>
            </a:r>
          </a:p>
        </p:txBody>
      </p:sp>
      <p:sp>
        <p:nvSpPr>
          <p:cNvPr id="10" name="TextBox 9"/>
          <p:cNvSpPr txBox="1"/>
          <p:nvPr/>
        </p:nvSpPr>
        <p:spPr>
          <a:xfrm>
            <a:off x="6399630" y="3768484"/>
            <a:ext cx="1959715" cy="276999"/>
          </a:xfrm>
          <a:prstGeom prst="rect">
            <a:avLst/>
          </a:prstGeom>
          <a:noFill/>
        </p:spPr>
        <p:txBody>
          <a:bodyPr wrap="square" rtlCol="0">
            <a:spAutoFit/>
          </a:bodyPr>
          <a:lstStyle/>
          <a:p>
            <a:r>
              <a:rPr lang="en-US" sz="1200" dirty="0" smtClean="0"/>
              <a:t>Notional orbits/inclination</a:t>
            </a:r>
            <a:endParaRPr lang="en-US" sz="1200" dirty="0"/>
          </a:p>
        </p:txBody>
      </p:sp>
    </p:spTree>
    <p:extLst>
      <p:ext uri="{BB962C8B-B14F-4D97-AF65-F5344CB8AC3E}">
        <p14:creationId xmlns:p14="http://schemas.microsoft.com/office/powerpoint/2010/main" val="152059872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8305800" y="6492875"/>
            <a:ext cx="762000" cy="365125"/>
          </a:xfrm>
          <a:prstGeom prst="rect">
            <a:avLst/>
          </a:prstGeom>
        </p:spPr>
        <p:txBody>
          <a:bodyPr/>
          <a:lstStyle/>
          <a:p>
            <a:pPr>
              <a:defRPr/>
            </a:pPr>
            <a:fld id="{79E13FE9-E48E-4900-B804-9F29FFFFA004}" type="slidenum">
              <a:rPr lang="en-US" sz="800" kern="0" smtClean="0">
                <a:solidFill>
                  <a:prstClr val="white">
                    <a:lumMod val="50000"/>
                  </a:prstClr>
                </a:solidFill>
                <a:latin typeface="Tahoma"/>
                <a:cs typeface="Calibri" pitchFamily="34" charset="0"/>
              </a:rPr>
              <a:pPr>
                <a:defRPr/>
              </a:pPr>
              <a:t>9</a:t>
            </a:fld>
            <a:endParaRPr lang="en-US" sz="800" kern="0" dirty="0">
              <a:solidFill>
                <a:prstClr val="white">
                  <a:lumMod val="50000"/>
                </a:prstClr>
              </a:solidFill>
              <a:latin typeface="Tahoma"/>
              <a:cs typeface="Calibri" pitchFamily="34" charset="0"/>
            </a:endParaRPr>
          </a:p>
        </p:txBody>
      </p:sp>
      <p:sp>
        <p:nvSpPr>
          <p:cNvPr id="4" name="Footer Placeholder 4"/>
          <p:cNvSpPr>
            <a:spLocks noGrp="1"/>
          </p:cNvSpPr>
          <p:nvPr>
            <p:ph type="ftr" sz="quarter" idx="4294967295"/>
          </p:nvPr>
        </p:nvSpPr>
        <p:spPr>
          <a:xfrm>
            <a:off x="1447800" y="6492875"/>
            <a:ext cx="6477000" cy="365125"/>
          </a:xfrm>
          <a:prstGeom prst="rect">
            <a:avLst/>
          </a:prstGeom>
        </p:spPr>
        <p:txBody>
          <a:bodyPr anchor="ctr"/>
          <a:lstStyle/>
          <a:p>
            <a:pPr fontAlgn="auto">
              <a:spcBef>
                <a:spcPts val="0"/>
              </a:spcBef>
              <a:spcAft>
                <a:spcPts val="0"/>
              </a:spcAft>
              <a:defRPr/>
            </a:pPr>
            <a:r>
              <a:rPr lang="en-US" kern="0" dirty="0">
                <a:solidFill>
                  <a:schemeClr val="bg1">
                    <a:lumMod val="50000"/>
                  </a:schemeClr>
                </a:solidFill>
                <a:cs typeface="Calibri" pitchFamily="34" charset="0"/>
              </a:rPr>
              <a:t>Distribution A.  Approved for public release;  distribution unlimited.</a:t>
            </a:r>
          </a:p>
        </p:txBody>
      </p:sp>
    </p:spTree>
    <p:extLst>
      <p:ext uri="{BB962C8B-B14F-4D97-AF65-F5344CB8AC3E}">
        <p14:creationId xmlns:p14="http://schemas.microsoft.com/office/powerpoint/2010/main" val="186801509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17520</TotalTime>
  <Words>818</Words>
  <Application>Microsoft Macintosh PowerPoint</Application>
  <PresentationFormat>On-screen Show (4:3)</PresentationFormat>
  <Paragraphs>181</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blank</vt:lpstr>
      <vt:lpstr>Blackjack Military Space Pivot to LEO</vt:lpstr>
      <vt:lpstr>Military Space - Pivot to Low Earth Orbit (LEO)</vt:lpstr>
      <vt:lpstr>20 LEO Autonomous Spacecraft Demonstration</vt:lpstr>
      <vt:lpstr>Commercial Mega-Constellation in LEO for Global “Space Internet”</vt:lpstr>
      <vt:lpstr>Cost Objective:  Blackjack</vt:lpstr>
      <vt:lpstr>Program Technology Challenges</vt:lpstr>
      <vt:lpstr>LEO Mission Payload Advantages</vt:lpstr>
      <vt:lpstr>Blackjack Schedule</vt:lpstr>
      <vt:lpstr>PowerPoint Presentation</vt:lpstr>
    </vt:vector>
  </TitlesOfParts>
  <Company>Wyle Information Systems - DARPA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Wyle</dc:creator>
  <cp:lastModifiedBy>Dan Lester</cp:lastModifiedBy>
  <cp:revision>856</cp:revision>
  <cp:lastPrinted>2018-02-05T16:43:49Z</cp:lastPrinted>
  <dcterms:created xsi:type="dcterms:W3CDTF">2013-01-18T15:18:51Z</dcterms:created>
  <dcterms:modified xsi:type="dcterms:W3CDTF">2018-08-21T13:10:29Z</dcterms:modified>
</cp:coreProperties>
</file>